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21" r:id="rId3"/>
    <p:sldId id="260" r:id="rId4"/>
    <p:sldId id="302" r:id="rId5"/>
    <p:sldId id="261" r:id="rId6"/>
    <p:sldId id="311" r:id="rId7"/>
    <p:sldId id="304" r:id="rId8"/>
    <p:sldId id="307" r:id="rId9"/>
    <p:sldId id="322" r:id="rId10"/>
    <p:sldId id="305" r:id="rId11"/>
    <p:sldId id="306" r:id="rId12"/>
    <p:sldId id="295" r:id="rId13"/>
    <p:sldId id="303" r:id="rId14"/>
    <p:sldId id="314" r:id="rId15"/>
    <p:sldId id="257" r:id="rId16"/>
    <p:sldId id="272" r:id="rId17"/>
    <p:sldId id="301" r:id="rId18"/>
    <p:sldId id="313" r:id="rId19"/>
    <p:sldId id="312" r:id="rId20"/>
    <p:sldId id="308" r:id="rId21"/>
    <p:sldId id="309" r:id="rId22"/>
    <p:sldId id="315" r:id="rId23"/>
    <p:sldId id="310" r:id="rId24"/>
    <p:sldId id="319" r:id="rId25"/>
    <p:sldId id="283" r:id="rId26"/>
    <p:sldId id="275" r:id="rId27"/>
    <p:sldId id="317" r:id="rId28"/>
    <p:sldId id="318" r:id="rId29"/>
    <p:sldId id="281" r:id="rId30"/>
    <p:sldId id="300" r:id="rId31"/>
    <p:sldId id="282" r:id="rId32"/>
    <p:sldId id="296" r:id="rId33"/>
    <p:sldId id="278"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82" d="100"/>
          <a:sy n="82" d="100"/>
        </p:scale>
        <p:origin x="672" y="48"/>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CBEDADE5-D265-44D8-8767-642CA06EAB4A}"/>
    <pc:docChg chg="delSld">
      <pc:chgData name="Bertus Boer" userId="dd0b548e-2051-480b-b45a-733b835a31bc" providerId="ADAL" clId="{CBEDADE5-D265-44D8-8767-642CA06EAB4A}" dt="2025-10-09T08:32:29.992" v="1" actId="47"/>
      <pc:docMkLst>
        <pc:docMk/>
      </pc:docMkLst>
      <pc:sldChg chg="del">
        <pc:chgData name="Bertus Boer" userId="dd0b548e-2051-480b-b45a-733b835a31bc" providerId="ADAL" clId="{CBEDADE5-D265-44D8-8767-642CA06EAB4A}" dt="2025-10-09T08:32:28.509" v="0" actId="47"/>
        <pc:sldMkLst>
          <pc:docMk/>
          <pc:sldMk cId="4113531477" sldId="316"/>
        </pc:sldMkLst>
      </pc:sldChg>
      <pc:sldChg chg="del">
        <pc:chgData name="Bertus Boer" userId="dd0b548e-2051-480b-b45a-733b835a31bc" providerId="ADAL" clId="{CBEDADE5-D265-44D8-8767-642CA06EAB4A}" dt="2025-10-09T08:32:29.992" v="1" actId="47"/>
        <pc:sldMkLst>
          <pc:docMk/>
          <pc:sldMk cId="3833845937" sldId="3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9-10-2025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8746-F9E7-442B-A665-F406A8068BC8}" type="datetimeFigureOut">
              <a:rPr lang="nl-NL" smtClean="0"/>
              <a:t>9-10-2025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19967-BBF5-4934-B3E2-69E8BB0C594C}" type="slidenum">
              <a:rPr lang="nl-NL" smtClean="0"/>
              <a:t>‹nr.›</a:t>
            </a:fld>
            <a:endParaRPr lang="nl-NL"/>
          </a:p>
        </p:txBody>
      </p:sp>
    </p:spTree>
    <p:extLst>
      <p:ext uri="{BB962C8B-B14F-4D97-AF65-F5344CB8AC3E}">
        <p14:creationId xmlns:p14="http://schemas.microsoft.com/office/powerpoint/2010/main" val="211187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6</a:t>
            </a:fld>
            <a:endParaRPr lang="nl-NL"/>
          </a:p>
        </p:txBody>
      </p:sp>
    </p:spTree>
    <p:extLst>
      <p:ext uri="{BB962C8B-B14F-4D97-AF65-F5344CB8AC3E}">
        <p14:creationId xmlns:p14="http://schemas.microsoft.com/office/powerpoint/2010/main" val="337148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31</a:t>
            </a:fld>
            <a:endParaRPr lang="nl-NL"/>
          </a:p>
        </p:txBody>
      </p:sp>
    </p:spTree>
    <p:extLst>
      <p:ext uri="{BB962C8B-B14F-4D97-AF65-F5344CB8AC3E}">
        <p14:creationId xmlns:p14="http://schemas.microsoft.com/office/powerpoint/2010/main" val="400901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32</a:t>
            </a:fld>
            <a:endParaRPr lang="nl-NL"/>
          </a:p>
        </p:txBody>
      </p:sp>
    </p:spTree>
    <p:extLst>
      <p:ext uri="{BB962C8B-B14F-4D97-AF65-F5344CB8AC3E}">
        <p14:creationId xmlns:p14="http://schemas.microsoft.com/office/powerpoint/2010/main" val="166117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nBhLobpmPN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igas.nl/sectoren/boomteelt-vaste-plantenteelt" TargetMode="External"/><Relationship Id="rId2" Type="http://schemas.openxmlformats.org/officeDocument/2006/relationships/hyperlink" Target="https://www.stigas.nl/agroarbo/glastuinbouw"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video" Target="https://www.youtube.com/embed/fG4lgI3BfAw" TargetMode="External"/><Relationship Id="rId4" Type="http://schemas.openxmlformats.org/officeDocument/2006/relationships/hyperlink" Target="https://www.youtube.com/watch?v=fG4lgI3BfA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groarbo.nl/catalogus/2727-2/"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groarbo.nl/catalogus/buisrailsysteem/"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wAlDNz8_61Q" TargetMode="External"/><Relationship Id="rId2" Type="http://schemas.openxmlformats.org/officeDocument/2006/relationships/slideLayout" Target="../slideLayouts/slideLayout2.xml"/><Relationship Id="rId1" Type="http://schemas.openxmlformats.org/officeDocument/2006/relationships/video" Target="https://www.youtube.com/embed/ONKubduxuu0" TargetMode="External"/><Relationship Id="rId5" Type="http://schemas.openxmlformats.org/officeDocument/2006/relationships/hyperlink" Target="https://www.youtube.com/watch?v=ONKubduxuu0" TargetMode="Externa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hyperlink" Target="https://www.hortipoint.nl/deboomkwekerij/stigas-onderzoekt-veiligheid-aangepaste-machines/"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2zcn1OGrbi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gif"/></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tigas.nl/agroarbo/bomen-vaste-planten-en-zomerbloem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stigas.nl/agroarbo/glastuinbou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P3zE4zXQ0ew?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vV8udtixOr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 name="Afbeelding 2">
            <a:extLst>
              <a:ext uri="{FF2B5EF4-FFF2-40B4-BE49-F238E27FC236}">
                <a16:creationId xmlns:a16="http://schemas.microsoft.com/office/drawing/2014/main" id="{2823079C-5DD3-4978-9758-251EAFF56590}"/>
              </a:ext>
            </a:extLst>
          </p:cNvPr>
          <p:cNvPicPr>
            <a:picLocks noChangeAspect="1"/>
          </p:cNvPicPr>
          <p:nvPr/>
        </p:nvPicPr>
        <p:blipFill>
          <a:blip r:embed="rId2"/>
          <a:stretch>
            <a:fillRect/>
          </a:stretch>
        </p:blipFill>
        <p:spPr>
          <a:xfrm>
            <a:off x="3611919" y="391847"/>
            <a:ext cx="5881861" cy="6153332"/>
          </a:xfrm>
          <a:prstGeom prst="rect">
            <a:avLst/>
          </a:prstGeom>
        </p:spPr>
      </p:pic>
    </p:spTree>
    <p:extLst>
      <p:ext uri="{BB962C8B-B14F-4D97-AF65-F5344CB8AC3E}">
        <p14:creationId xmlns:p14="http://schemas.microsoft.com/office/powerpoint/2010/main" val="89026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 name="Onlinemedia 2" title="Iets optillen van de grond - instructie voor mensen met rugklachten">
            <a:hlinkClick r:id="" action="ppaction://media"/>
            <a:extLst>
              <a:ext uri="{FF2B5EF4-FFF2-40B4-BE49-F238E27FC236}">
                <a16:creationId xmlns:a16="http://schemas.microsoft.com/office/drawing/2014/main" id="{7CFA06E6-400F-4B1D-8C05-0E8EBF46E34F}"/>
              </a:ext>
            </a:extLst>
          </p:cNvPr>
          <p:cNvPicPr>
            <a:picLocks noRot="1" noChangeAspect="1"/>
          </p:cNvPicPr>
          <p:nvPr>
            <a:videoFile r:link="rId1"/>
          </p:nvPr>
        </p:nvPicPr>
        <p:blipFill>
          <a:blip r:embed="rId3"/>
          <a:stretch>
            <a:fillRect/>
          </a:stretch>
        </p:blipFill>
        <p:spPr>
          <a:xfrm>
            <a:off x="2497232" y="1483892"/>
            <a:ext cx="7859294" cy="4420853"/>
          </a:xfrm>
          <a:prstGeom prst="rect">
            <a:avLst/>
          </a:prstGeom>
        </p:spPr>
      </p:pic>
      <p:sp>
        <p:nvSpPr>
          <p:cNvPr id="4" name="Rechthoek 3">
            <a:extLst>
              <a:ext uri="{FF2B5EF4-FFF2-40B4-BE49-F238E27FC236}">
                <a16:creationId xmlns:a16="http://schemas.microsoft.com/office/drawing/2014/main" id="{DB4C2550-7865-454B-8800-AB76A8486671}"/>
              </a:ext>
            </a:extLst>
          </p:cNvPr>
          <p:cNvSpPr/>
          <p:nvPr/>
        </p:nvSpPr>
        <p:spPr>
          <a:xfrm>
            <a:off x="2497232" y="6338700"/>
            <a:ext cx="7528415" cy="369332"/>
          </a:xfrm>
          <a:prstGeom prst="rect">
            <a:avLst/>
          </a:prstGeom>
        </p:spPr>
        <p:txBody>
          <a:bodyPr wrap="square">
            <a:spAutoFit/>
          </a:bodyPr>
          <a:lstStyle/>
          <a:p>
            <a:r>
              <a:rPr lang="nl-NL" dirty="0">
                <a:latin typeface="Roboto"/>
              </a:rPr>
              <a:t>Iets optillen van de grond - instructie voor mensen met rugklachten</a:t>
            </a:r>
            <a:endParaRPr lang="nl-NL" b="0" i="0" dirty="0">
              <a:effectLst/>
              <a:latin typeface="Roboto"/>
            </a:endParaRPr>
          </a:p>
        </p:txBody>
      </p:sp>
    </p:spTree>
    <p:extLst>
      <p:ext uri="{BB962C8B-B14F-4D97-AF65-F5344CB8AC3E}">
        <p14:creationId xmlns:p14="http://schemas.microsoft.com/office/powerpoint/2010/main" val="353701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6652DC89-E042-4DDB-8EA8-DB1C5F4A4FD8}"/>
              </a:ext>
            </a:extLst>
          </p:cNvPr>
          <p:cNvSpPr/>
          <p:nvPr/>
        </p:nvSpPr>
        <p:spPr>
          <a:xfrm>
            <a:off x="4374177" y="1315177"/>
            <a:ext cx="6601487" cy="553998"/>
          </a:xfrm>
          <a:prstGeom prst="rect">
            <a:avLst/>
          </a:prstGeom>
        </p:spPr>
        <p:txBody>
          <a:bodyPr wrap="none">
            <a:spAutoFit/>
          </a:bodyPr>
          <a:lstStyle/>
          <a:p>
            <a:r>
              <a:rPr lang="nl-NL" sz="3000" b="1" dirty="0">
                <a:latin typeface="Arial" panose="020B0604020202020204" pitchFamily="34" charset="0"/>
                <a:ea typeface="Times New Roman" panose="02020603050405020304" pitchFamily="18" charset="0"/>
              </a:rPr>
              <a:t>lichamelijke belasting en veiligheid</a:t>
            </a:r>
            <a:endParaRPr lang="nl-NL" sz="3000" b="1" dirty="0"/>
          </a:p>
        </p:txBody>
      </p:sp>
      <p:sp>
        <p:nvSpPr>
          <p:cNvPr id="5" name="Rechthoek 4">
            <a:extLst>
              <a:ext uri="{FF2B5EF4-FFF2-40B4-BE49-F238E27FC236}">
                <a16:creationId xmlns:a16="http://schemas.microsoft.com/office/drawing/2014/main" id="{C88C4A63-9298-446D-A1B8-3BBB5036C817}"/>
              </a:ext>
            </a:extLst>
          </p:cNvPr>
          <p:cNvSpPr/>
          <p:nvPr/>
        </p:nvSpPr>
        <p:spPr>
          <a:xfrm>
            <a:off x="478559" y="2159422"/>
            <a:ext cx="3895618" cy="461665"/>
          </a:xfrm>
          <a:prstGeom prst="rect">
            <a:avLst/>
          </a:prstGeom>
        </p:spPr>
        <p:txBody>
          <a:bodyPr wrap="none">
            <a:spAutoFit/>
          </a:bodyPr>
          <a:lstStyle/>
          <a:p>
            <a:pPr algn="ctr"/>
            <a:r>
              <a:rPr lang="nl-NL" sz="2400" cap="all" dirty="0">
                <a:solidFill>
                  <a:srgbClr val="CCCC00"/>
                </a:solidFill>
                <a:latin typeface="DINPro-Bold"/>
              </a:rPr>
              <a:t>REPETERENDE</a:t>
            </a:r>
            <a:r>
              <a:rPr lang="nl-NL" sz="2400" cap="all" dirty="0">
                <a:solidFill>
                  <a:srgbClr val="330000"/>
                </a:solidFill>
                <a:latin typeface="DINPro-Bold"/>
              </a:rPr>
              <a:t> HANDELINGEN</a:t>
            </a:r>
            <a:endParaRPr lang="nl-NL" sz="2400" b="0" i="0" cap="all" dirty="0">
              <a:solidFill>
                <a:srgbClr val="330000"/>
              </a:solidFill>
              <a:effectLst/>
              <a:latin typeface="DINPro-Bold"/>
            </a:endParaRPr>
          </a:p>
        </p:txBody>
      </p:sp>
      <p:sp>
        <p:nvSpPr>
          <p:cNvPr id="7" name="Rechthoek 6">
            <a:extLst>
              <a:ext uri="{FF2B5EF4-FFF2-40B4-BE49-F238E27FC236}">
                <a16:creationId xmlns:a16="http://schemas.microsoft.com/office/drawing/2014/main" id="{36C777E0-075A-4F90-972D-02F4F535B973}"/>
              </a:ext>
            </a:extLst>
          </p:cNvPr>
          <p:cNvSpPr/>
          <p:nvPr/>
        </p:nvSpPr>
        <p:spPr>
          <a:xfrm>
            <a:off x="1663061" y="2803612"/>
            <a:ext cx="7661412" cy="769441"/>
          </a:xfrm>
          <a:prstGeom prst="rect">
            <a:avLst/>
          </a:prstGeom>
        </p:spPr>
        <p:txBody>
          <a:bodyPr wrap="square">
            <a:spAutoFit/>
          </a:bodyPr>
          <a:lstStyle/>
          <a:p>
            <a:pPr>
              <a:buFont typeface="Arial" panose="020B0604020202020204" pitchFamily="34" charset="0"/>
              <a:buChar char="•"/>
            </a:pPr>
            <a:r>
              <a:rPr lang="nl-NL" sz="2200" dirty="0">
                <a:solidFill>
                  <a:srgbClr val="330000"/>
                </a:solidFill>
                <a:latin typeface="DINPro-Light"/>
              </a:rPr>
              <a:t>Repeterende handelingen leveren klachten op voor de spieren en gewrichten van de rug, benen en armen.</a:t>
            </a:r>
            <a:endParaRPr lang="nl-NL" sz="2200" b="0" i="0" dirty="0">
              <a:solidFill>
                <a:srgbClr val="330000"/>
              </a:solidFill>
              <a:effectLst/>
              <a:latin typeface="DINPro-Light"/>
            </a:endParaRPr>
          </a:p>
        </p:txBody>
      </p:sp>
      <p:sp>
        <p:nvSpPr>
          <p:cNvPr id="8" name="Rechthoek 7">
            <a:extLst>
              <a:ext uri="{FF2B5EF4-FFF2-40B4-BE49-F238E27FC236}">
                <a16:creationId xmlns:a16="http://schemas.microsoft.com/office/drawing/2014/main" id="{426D87AC-9AF5-4601-8917-832C2A8AF1FB}"/>
              </a:ext>
            </a:extLst>
          </p:cNvPr>
          <p:cNvSpPr/>
          <p:nvPr/>
        </p:nvSpPr>
        <p:spPr>
          <a:xfrm>
            <a:off x="1764631" y="3755578"/>
            <a:ext cx="8558464" cy="2246769"/>
          </a:xfrm>
          <a:prstGeom prst="rect">
            <a:avLst/>
          </a:prstGeom>
        </p:spPr>
        <p:txBody>
          <a:bodyPr wrap="square">
            <a:spAutoFit/>
          </a:bodyPr>
          <a:lstStyle/>
          <a:p>
            <a:r>
              <a:rPr lang="nl-NL" sz="2000" dirty="0">
                <a:solidFill>
                  <a:srgbClr val="70A024"/>
                </a:solidFill>
                <a:latin typeface="DINPro-Bold"/>
              </a:rPr>
              <a:t>Maatregelen:</a:t>
            </a:r>
          </a:p>
          <a:p>
            <a:pPr marL="285750" indent="-285750">
              <a:buFont typeface="Wingdings" panose="05000000000000000000" pitchFamily="2" charset="2"/>
              <a:buChar char="Ø"/>
            </a:pPr>
            <a:r>
              <a:rPr lang="nl-NL" sz="2000" dirty="0">
                <a:solidFill>
                  <a:srgbClr val="330000"/>
                </a:solidFill>
                <a:latin typeface="DINPro-Light"/>
              </a:rPr>
              <a:t>Bekijk mogelijkheden ten aanzien van automatiseren/mechaniseren.</a:t>
            </a:r>
          </a:p>
          <a:p>
            <a:pPr marL="285750" indent="-285750">
              <a:buFont typeface="Wingdings" panose="05000000000000000000" pitchFamily="2" charset="2"/>
              <a:buChar char="Ø"/>
            </a:pPr>
            <a:r>
              <a:rPr lang="nl-NL" sz="2000" dirty="0">
                <a:solidFill>
                  <a:srgbClr val="330000"/>
                </a:solidFill>
                <a:latin typeface="DINPro-Light"/>
              </a:rPr>
              <a:t>Probeer zo veel als mogelijk repeterende handelingen te vermijden.</a:t>
            </a:r>
          </a:p>
          <a:p>
            <a:pPr marL="285750" indent="-285750">
              <a:buFont typeface="Wingdings" panose="05000000000000000000" pitchFamily="2" charset="2"/>
              <a:buChar char="Ø"/>
            </a:pPr>
            <a:r>
              <a:rPr lang="nl-NL" sz="2000" dirty="0">
                <a:solidFill>
                  <a:srgbClr val="330000"/>
                </a:solidFill>
                <a:latin typeface="DINPro-Light"/>
              </a:rPr>
              <a:t>Richt de werkplek zo in dat deze is afgestemd op de gebruiker.</a:t>
            </a:r>
          </a:p>
          <a:p>
            <a:pPr marL="285750" indent="-285750">
              <a:buFont typeface="Wingdings" panose="05000000000000000000" pitchFamily="2" charset="2"/>
              <a:buChar char="Ø"/>
            </a:pPr>
            <a:r>
              <a:rPr lang="nl-NL" sz="2000" dirty="0">
                <a:solidFill>
                  <a:srgbClr val="330000"/>
                </a:solidFill>
                <a:latin typeface="DINPro-Light"/>
              </a:rPr>
              <a:t>Zorg voor taakroulatie, voldoende afwisselende houdingen en laat om het uur ontspanningsoefeningen doen.</a:t>
            </a:r>
          </a:p>
          <a:p>
            <a:pPr marL="285750" indent="-285750">
              <a:buFont typeface="Wingdings" panose="05000000000000000000" pitchFamily="2" charset="2"/>
              <a:buChar char="Ø"/>
            </a:pPr>
            <a:r>
              <a:rPr lang="nl-NL" sz="2000" dirty="0">
                <a:solidFill>
                  <a:srgbClr val="330000"/>
                </a:solidFill>
                <a:latin typeface="DINPro-Light"/>
              </a:rPr>
              <a:t>Geef voorlichting over de risico's.</a:t>
            </a:r>
            <a:endParaRPr lang="nl-NL" sz="2000" b="0" i="0" dirty="0">
              <a:solidFill>
                <a:srgbClr val="330000"/>
              </a:solidFill>
              <a:effectLst/>
              <a:latin typeface="DINPro-Light"/>
            </a:endParaRPr>
          </a:p>
        </p:txBody>
      </p:sp>
    </p:spTree>
    <p:extLst>
      <p:ext uri="{BB962C8B-B14F-4D97-AF65-F5344CB8AC3E}">
        <p14:creationId xmlns:p14="http://schemas.microsoft.com/office/powerpoint/2010/main" val="170593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anim calcmode="lin" valueType="num">
                                      <p:cBhvr>
                                        <p:cTn id="3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1000"/>
                                        <p:tgtEl>
                                          <p:spTgt spid="8">
                                            <p:txEl>
                                              <p:pRg st="4" end="4"/>
                                            </p:txEl>
                                          </p:spTgt>
                                        </p:tgtEl>
                                      </p:cBhvr>
                                    </p:animEffect>
                                    <p:anim calcmode="lin" valueType="num">
                                      <p:cBhvr>
                                        <p:cTn id="3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5" name="Rechthoek 4">
            <a:extLst>
              <a:ext uri="{FF2B5EF4-FFF2-40B4-BE49-F238E27FC236}">
                <a16:creationId xmlns:a16="http://schemas.microsoft.com/office/drawing/2014/main" id="{C88C4A63-9298-446D-A1B8-3BBB5036C817}"/>
              </a:ext>
            </a:extLst>
          </p:cNvPr>
          <p:cNvSpPr/>
          <p:nvPr/>
        </p:nvSpPr>
        <p:spPr>
          <a:xfrm>
            <a:off x="648222" y="1875872"/>
            <a:ext cx="2156357" cy="830997"/>
          </a:xfrm>
          <a:prstGeom prst="rect">
            <a:avLst/>
          </a:prstGeom>
        </p:spPr>
        <p:txBody>
          <a:bodyPr wrap="square">
            <a:spAutoFit/>
          </a:bodyPr>
          <a:lstStyle/>
          <a:p>
            <a:pPr algn="ctr"/>
            <a:r>
              <a:rPr lang="nl-NL" sz="2400" cap="all" dirty="0">
                <a:solidFill>
                  <a:srgbClr val="CCCC00"/>
                </a:solidFill>
                <a:latin typeface="DINPro-Bold"/>
              </a:rPr>
              <a:t>REPETERENDE</a:t>
            </a:r>
            <a:r>
              <a:rPr lang="nl-NL" sz="2400" cap="all" dirty="0">
                <a:solidFill>
                  <a:srgbClr val="330000"/>
                </a:solidFill>
                <a:latin typeface="DINPro-Bold"/>
              </a:rPr>
              <a:t> HANDELINGEN</a:t>
            </a:r>
            <a:endParaRPr lang="nl-NL" sz="2400" b="0" i="0" cap="all" dirty="0">
              <a:solidFill>
                <a:srgbClr val="330000"/>
              </a:solidFill>
              <a:effectLst/>
              <a:latin typeface="DINPro-Bold"/>
            </a:endParaRPr>
          </a:p>
        </p:txBody>
      </p:sp>
      <p:sp>
        <p:nvSpPr>
          <p:cNvPr id="6" name="Rechthoek 5">
            <a:extLst>
              <a:ext uri="{FF2B5EF4-FFF2-40B4-BE49-F238E27FC236}">
                <a16:creationId xmlns:a16="http://schemas.microsoft.com/office/drawing/2014/main" id="{E2E323C1-F695-44B2-81A4-ACB17C7D7D6C}"/>
              </a:ext>
            </a:extLst>
          </p:cNvPr>
          <p:cNvSpPr/>
          <p:nvPr/>
        </p:nvSpPr>
        <p:spPr>
          <a:xfrm>
            <a:off x="494418" y="6175361"/>
            <a:ext cx="6263318" cy="646331"/>
          </a:xfrm>
          <a:prstGeom prst="rect">
            <a:avLst/>
          </a:prstGeom>
        </p:spPr>
        <p:txBody>
          <a:bodyPr wrap="none">
            <a:spAutoFit/>
          </a:bodyPr>
          <a:lstStyle/>
          <a:p>
            <a:r>
              <a:rPr lang="nl-NL" dirty="0">
                <a:hlinkClick r:id="rId2"/>
              </a:rPr>
              <a:t>https://www.stigas.nl/agroarbo/glastuinbouw</a:t>
            </a:r>
            <a:endParaRPr lang="nl-NL" dirty="0"/>
          </a:p>
          <a:p>
            <a:r>
              <a:rPr lang="nl-NL" dirty="0">
                <a:hlinkClick r:id="rId3"/>
              </a:rPr>
              <a:t>https://www.stigas.nl/sectoren/boomteelt-vaste-plantenteelt</a:t>
            </a:r>
            <a:r>
              <a:rPr lang="nl-NL" dirty="0"/>
              <a:t> </a:t>
            </a:r>
          </a:p>
        </p:txBody>
      </p:sp>
      <p:pic>
        <p:nvPicPr>
          <p:cNvPr id="4" name="Afbeelding 3">
            <a:extLst>
              <a:ext uri="{FF2B5EF4-FFF2-40B4-BE49-F238E27FC236}">
                <a16:creationId xmlns:a16="http://schemas.microsoft.com/office/drawing/2014/main" id="{BB7BCE34-7C61-46B4-A93D-1832EDFE6EE9}"/>
              </a:ext>
            </a:extLst>
          </p:cNvPr>
          <p:cNvPicPr>
            <a:picLocks noChangeAspect="1"/>
          </p:cNvPicPr>
          <p:nvPr/>
        </p:nvPicPr>
        <p:blipFill>
          <a:blip r:embed="rId4"/>
          <a:stretch>
            <a:fillRect/>
          </a:stretch>
        </p:blipFill>
        <p:spPr>
          <a:xfrm>
            <a:off x="3545064" y="992011"/>
            <a:ext cx="6765999" cy="5183350"/>
          </a:xfrm>
          <a:prstGeom prst="rect">
            <a:avLst/>
          </a:prstGeom>
        </p:spPr>
      </p:pic>
      <p:pic>
        <p:nvPicPr>
          <p:cNvPr id="8" name="Afbeelding 7">
            <a:extLst>
              <a:ext uri="{FF2B5EF4-FFF2-40B4-BE49-F238E27FC236}">
                <a16:creationId xmlns:a16="http://schemas.microsoft.com/office/drawing/2014/main" id="{1F6B94A1-68DA-4216-8D47-04A3675D733C}"/>
              </a:ext>
            </a:extLst>
          </p:cNvPr>
          <p:cNvPicPr>
            <a:picLocks noChangeAspect="1"/>
          </p:cNvPicPr>
          <p:nvPr/>
        </p:nvPicPr>
        <p:blipFill>
          <a:blip r:embed="rId5"/>
          <a:stretch>
            <a:fillRect/>
          </a:stretch>
        </p:blipFill>
        <p:spPr>
          <a:xfrm>
            <a:off x="3866899" y="423436"/>
            <a:ext cx="5781675" cy="333375"/>
          </a:xfrm>
          <a:prstGeom prst="rect">
            <a:avLst/>
          </a:prstGeom>
        </p:spPr>
      </p:pic>
    </p:spTree>
    <p:extLst>
      <p:ext uri="{BB962C8B-B14F-4D97-AF65-F5344CB8AC3E}">
        <p14:creationId xmlns:p14="http://schemas.microsoft.com/office/powerpoint/2010/main" val="273615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D1E144C-AEA9-4A0A-87E0-832FF0A14A49}"/>
              </a:ext>
            </a:extLst>
          </p:cNvPr>
          <p:cNvSpPr txBox="1"/>
          <p:nvPr/>
        </p:nvSpPr>
        <p:spPr>
          <a:xfrm>
            <a:off x="842210" y="546945"/>
            <a:ext cx="3052439" cy="584775"/>
          </a:xfrm>
          <a:prstGeom prst="rect">
            <a:avLst/>
          </a:prstGeom>
          <a:noFill/>
        </p:spPr>
        <p:txBody>
          <a:bodyPr wrap="none" rtlCol="0">
            <a:spAutoFit/>
          </a:bodyPr>
          <a:lstStyle/>
          <a:p>
            <a:r>
              <a:rPr lang="nl-NL" sz="3200" b="1" dirty="0"/>
              <a:t>Oppotmachine</a:t>
            </a:r>
          </a:p>
        </p:txBody>
      </p:sp>
      <p:sp>
        <p:nvSpPr>
          <p:cNvPr id="6" name="Rechthoek 5">
            <a:extLst>
              <a:ext uri="{FF2B5EF4-FFF2-40B4-BE49-F238E27FC236}">
                <a16:creationId xmlns:a16="http://schemas.microsoft.com/office/drawing/2014/main" id="{31250605-7E19-4ED3-8DF5-692600F9D2E8}"/>
              </a:ext>
            </a:extLst>
          </p:cNvPr>
          <p:cNvSpPr/>
          <p:nvPr/>
        </p:nvSpPr>
        <p:spPr>
          <a:xfrm>
            <a:off x="292768" y="2235623"/>
            <a:ext cx="9693443" cy="2862322"/>
          </a:xfrm>
          <a:prstGeom prst="rect">
            <a:avLst/>
          </a:prstGeom>
        </p:spPr>
        <p:txBody>
          <a:bodyPr wrap="square">
            <a:spAutoFit/>
          </a:bodyPr>
          <a:lstStyle/>
          <a:p>
            <a:pPr marL="285750" indent="-285750">
              <a:buFont typeface="Arial" panose="020B0604020202020204" pitchFamily="34" charset="0"/>
              <a:buChar char="•"/>
            </a:pPr>
            <a:r>
              <a:rPr lang="nl-NL" dirty="0">
                <a:solidFill>
                  <a:srgbClr val="000000"/>
                </a:solidFill>
                <a:latin typeface="Open Sans"/>
              </a:rPr>
              <a:t>Zorg dat medewerkers een aantoonbare instructie hebben ontvangen.</a:t>
            </a:r>
          </a:p>
          <a:p>
            <a:pPr marL="285750" indent="-285750">
              <a:buFont typeface="Arial" panose="020B0604020202020204" pitchFamily="34" charset="0"/>
              <a:buChar char="•"/>
            </a:pPr>
            <a:r>
              <a:rPr lang="nl-NL" dirty="0">
                <a:solidFill>
                  <a:srgbClr val="000000"/>
                </a:solidFill>
                <a:latin typeface="Open Sans"/>
              </a:rPr>
              <a:t>Gebruik de voorgeschreven persoonlijke beschermingsmiddelen. </a:t>
            </a:r>
          </a:p>
          <a:p>
            <a:pPr marL="285750" indent="-285750">
              <a:buFont typeface="Arial" panose="020B0604020202020204" pitchFamily="34" charset="0"/>
              <a:buChar char="•"/>
            </a:pPr>
            <a:r>
              <a:rPr lang="nl-NL" dirty="0">
                <a:solidFill>
                  <a:srgbClr val="000000"/>
                </a:solidFill>
                <a:latin typeface="Open Sans"/>
              </a:rPr>
              <a:t>Toelichting op de maatregelen Organisatie en voorbereiding Geef medewerkers een instructie.</a:t>
            </a:r>
          </a:p>
          <a:p>
            <a:pPr marL="285750" indent="-285750">
              <a:buFont typeface="Arial" panose="020B0604020202020204" pitchFamily="34" charset="0"/>
              <a:buChar char="•"/>
            </a:pPr>
            <a:r>
              <a:rPr lang="nl-NL" dirty="0">
                <a:solidFill>
                  <a:srgbClr val="000000"/>
                </a:solidFill>
                <a:latin typeface="Open Sans"/>
              </a:rPr>
              <a:t> Maak hierbij gebruik van de gebruikershandleiding. Zorg voor goede afscherming van bewegende delen, zoals de gatenboor of het aandrijfmechanisme.</a:t>
            </a:r>
          </a:p>
          <a:p>
            <a:pPr marL="285750" indent="-285750">
              <a:buFont typeface="Arial" panose="020B0604020202020204" pitchFamily="34" charset="0"/>
              <a:buChar char="•"/>
            </a:pPr>
            <a:r>
              <a:rPr lang="nl-NL" dirty="0">
                <a:solidFill>
                  <a:srgbClr val="000000"/>
                </a:solidFill>
                <a:latin typeface="Open Sans"/>
              </a:rPr>
              <a:t>Breng noodstopvoorzieningen aan op de bedieningsplaatsen.</a:t>
            </a:r>
          </a:p>
          <a:p>
            <a:pPr marL="285750" indent="-285750">
              <a:buFont typeface="Arial" panose="020B0604020202020204" pitchFamily="34" charset="0"/>
              <a:buChar char="•"/>
            </a:pPr>
            <a:endParaRPr lang="nl-NL" dirty="0">
              <a:solidFill>
                <a:srgbClr val="000000"/>
              </a:solidFill>
              <a:latin typeface="Open Sans"/>
            </a:endParaRPr>
          </a:p>
          <a:p>
            <a:pPr marL="285750" indent="-285750">
              <a:buFont typeface="Arial" panose="020B0604020202020204" pitchFamily="34" charset="0"/>
              <a:buChar char="•"/>
            </a:pPr>
            <a:r>
              <a:rPr lang="nl-NL" dirty="0">
                <a:solidFill>
                  <a:srgbClr val="FF0000"/>
                </a:solidFill>
              </a:rPr>
              <a:t>Geef aantoonbare voorlichting over het verbod op het pakken in een draaiende potmachine (knelgevaar).</a:t>
            </a:r>
          </a:p>
        </p:txBody>
      </p:sp>
      <p:pic>
        <p:nvPicPr>
          <p:cNvPr id="2050" name="Picture 2" descr="CNB.nl | Oppotmachine-Javo">
            <a:extLst>
              <a:ext uri="{FF2B5EF4-FFF2-40B4-BE49-F238E27FC236}">
                <a16:creationId xmlns:a16="http://schemas.microsoft.com/office/drawing/2014/main" id="{397F7D90-7725-4F21-B55D-84548258B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828" y="486677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Javo Holland oppotmachine - Joost Kerklaan">
            <a:extLst>
              <a:ext uri="{FF2B5EF4-FFF2-40B4-BE49-F238E27FC236}">
                <a16:creationId xmlns:a16="http://schemas.microsoft.com/office/drawing/2014/main" id="{325AA26B-B308-4C03-AD9F-6737612DA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353" y="54694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Pijl: rechts 7">
            <a:extLst>
              <a:ext uri="{FF2B5EF4-FFF2-40B4-BE49-F238E27FC236}">
                <a16:creationId xmlns:a16="http://schemas.microsoft.com/office/drawing/2014/main" id="{E7AB6EC1-4928-4E31-871D-94B16F41C5E8}"/>
              </a:ext>
            </a:extLst>
          </p:cNvPr>
          <p:cNvSpPr/>
          <p:nvPr/>
        </p:nvSpPr>
        <p:spPr>
          <a:xfrm rot="406555">
            <a:off x="4884821" y="521394"/>
            <a:ext cx="4054642" cy="239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26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wipe(down)">
                                      <p:cBhvr>
                                        <p:cTn id="48" dur="580">
                                          <p:stCondLst>
                                            <p:cond delay="0"/>
                                          </p:stCondLst>
                                        </p:cTn>
                                        <p:tgtEl>
                                          <p:spTgt spid="6">
                                            <p:txEl>
                                              <p:pRg st="6" end="6"/>
                                            </p:txEl>
                                          </p:spTgt>
                                        </p:tgtEl>
                                      </p:cBhvr>
                                    </p:animEffect>
                                    <p:anim calcmode="lin" valueType="num">
                                      <p:cBhvr>
                                        <p:cTn id="49"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xEl>
                                              <p:pRg st="6" end="6"/>
                                            </p:txEl>
                                          </p:spTgt>
                                        </p:tgtEl>
                                      </p:cBhvr>
                                      <p:to x="100000" y="60000"/>
                                    </p:animScale>
                                    <p:animScale>
                                      <p:cBhvr>
                                        <p:cTn id="55" dur="166" decel="50000">
                                          <p:stCondLst>
                                            <p:cond delay="676"/>
                                          </p:stCondLst>
                                        </p:cTn>
                                        <p:tgtEl>
                                          <p:spTgt spid="6">
                                            <p:txEl>
                                              <p:pRg st="6" end="6"/>
                                            </p:txEl>
                                          </p:spTgt>
                                        </p:tgtEl>
                                      </p:cBhvr>
                                      <p:to x="100000" y="100000"/>
                                    </p:animScale>
                                    <p:animScale>
                                      <p:cBhvr>
                                        <p:cTn id="56" dur="26">
                                          <p:stCondLst>
                                            <p:cond delay="1312"/>
                                          </p:stCondLst>
                                        </p:cTn>
                                        <p:tgtEl>
                                          <p:spTgt spid="6">
                                            <p:txEl>
                                              <p:pRg st="6" end="6"/>
                                            </p:txEl>
                                          </p:spTgt>
                                        </p:tgtEl>
                                      </p:cBhvr>
                                      <p:to x="100000" y="80000"/>
                                    </p:animScale>
                                    <p:animScale>
                                      <p:cBhvr>
                                        <p:cTn id="57" dur="166" decel="50000">
                                          <p:stCondLst>
                                            <p:cond delay="1338"/>
                                          </p:stCondLst>
                                        </p:cTn>
                                        <p:tgtEl>
                                          <p:spTgt spid="6">
                                            <p:txEl>
                                              <p:pRg st="6" end="6"/>
                                            </p:txEl>
                                          </p:spTgt>
                                        </p:tgtEl>
                                      </p:cBhvr>
                                      <p:to x="100000" y="100000"/>
                                    </p:animScale>
                                    <p:animScale>
                                      <p:cBhvr>
                                        <p:cTn id="58" dur="26">
                                          <p:stCondLst>
                                            <p:cond delay="1642"/>
                                          </p:stCondLst>
                                        </p:cTn>
                                        <p:tgtEl>
                                          <p:spTgt spid="6">
                                            <p:txEl>
                                              <p:pRg st="6" end="6"/>
                                            </p:txEl>
                                          </p:spTgt>
                                        </p:tgtEl>
                                      </p:cBhvr>
                                      <p:to x="100000" y="90000"/>
                                    </p:animScale>
                                    <p:animScale>
                                      <p:cBhvr>
                                        <p:cTn id="59" dur="166" decel="50000">
                                          <p:stCondLst>
                                            <p:cond delay="1668"/>
                                          </p:stCondLst>
                                        </p:cTn>
                                        <p:tgtEl>
                                          <p:spTgt spid="6">
                                            <p:txEl>
                                              <p:pRg st="6" end="6"/>
                                            </p:txEl>
                                          </p:spTgt>
                                        </p:tgtEl>
                                      </p:cBhvr>
                                      <p:to x="100000" y="100000"/>
                                    </p:animScale>
                                    <p:animScale>
                                      <p:cBhvr>
                                        <p:cTn id="60" dur="26">
                                          <p:stCondLst>
                                            <p:cond delay="1808"/>
                                          </p:stCondLst>
                                        </p:cTn>
                                        <p:tgtEl>
                                          <p:spTgt spid="6">
                                            <p:txEl>
                                              <p:pRg st="6" end="6"/>
                                            </p:txEl>
                                          </p:spTgt>
                                        </p:tgtEl>
                                      </p:cBhvr>
                                      <p:to x="100000" y="95000"/>
                                    </p:animScale>
                                    <p:animScale>
                                      <p:cBhvr>
                                        <p:cTn id="61" dur="166" decel="50000">
                                          <p:stCondLst>
                                            <p:cond delay="1834"/>
                                          </p:stCondLst>
                                        </p:cTn>
                                        <p:tgtEl>
                                          <p:spTgt spid="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0910" y="588150"/>
            <a:ext cx="2000869" cy="892552"/>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400" dirty="0"/>
              <a:t>Les 5</a:t>
            </a:r>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sp>
        <p:nvSpPr>
          <p:cNvPr id="2" name="Rechthoek 1">
            <a:extLst>
              <a:ext uri="{FF2B5EF4-FFF2-40B4-BE49-F238E27FC236}">
                <a16:creationId xmlns:a16="http://schemas.microsoft.com/office/drawing/2014/main" id="{4725103D-4EDE-4C6A-A686-ED44A41F0955}"/>
              </a:ext>
            </a:extLst>
          </p:cNvPr>
          <p:cNvSpPr/>
          <p:nvPr/>
        </p:nvSpPr>
        <p:spPr>
          <a:xfrm>
            <a:off x="601580" y="1907721"/>
            <a:ext cx="5357812" cy="523220"/>
          </a:xfrm>
          <a:prstGeom prst="rect">
            <a:avLst/>
          </a:prstGeom>
        </p:spPr>
        <p:txBody>
          <a:bodyPr wrap="square">
            <a:spAutoFit/>
          </a:bodyPr>
          <a:lstStyle/>
          <a:p>
            <a:pPr algn="ctr"/>
            <a:r>
              <a:rPr lang="nl-NL" sz="2800" cap="all" dirty="0">
                <a:solidFill>
                  <a:srgbClr val="CCCC00"/>
                </a:solidFill>
                <a:latin typeface="DINPro-Bold"/>
              </a:rPr>
              <a:t>STAPELEN</a:t>
            </a:r>
            <a:r>
              <a:rPr lang="nl-NL" sz="2800" cap="all" dirty="0">
                <a:solidFill>
                  <a:srgbClr val="330000"/>
                </a:solidFill>
                <a:latin typeface="DINPro-Bold"/>
              </a:rPr>
              <a:t> DEENSE KARREN</a:t>
            </a:r>
            <a:endParaRPr lang="nl-NL" sz="2800" b="0" i="0" cap="all" dirty="0">
              <a:solidFill>
                <a:srgbClr val="330000"/>
              </a:solidFill>
              <a:effectLst/>
              <a:latin typeface="DINPro-Bold"/>
            </a:endParaRPr>
          </a:p>
        </p:txBody>
      </p:sp>
      <p:pic>
        <p:nvPicPr>
          <p:cNvPr id="2050" name="Picture 2" descr="https://agroarbo.nl/wp-content/uploads/sites/4/2019/03/0503-2019-Knipsel-tbv-AC-264x300.png">
            <a:extLst>
              <a:ext uri="{FF2B5EF4-FFF2-40B4-BE49-F238E27FC236}">
                <a16:creationId xmlns:a16="http://schemas.microsoft.com/office/drawing/2014/main" id="{5576C8F4-AD8E-4748-8892-0211D8804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184" y="3756844"/>
            <a:ext cx="2283227" cy="259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agroarbo.nl/wp-content/uploads/sites/4/2019/03/gestapeld-IMG_6235-300x225.jpg">
            <a:extLst>
              <a:ext uri="{FF2B5EF4-FFF2-40B4-BE49-F238E27FC236}">
                <a16:creationId xmlns:a16="http://schemas.microsoft.com/office/drawing/2014/main" id="{385C95FB-9E83-4E42-9EDB-3F6B3F740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86" y="3897480"/>
            <a:ext cx="28575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1F2091A-100A-405B-821B-7666782CB0F3}"/>
              </a:ext>
            </a:extLst>
          </p:cNvPr>
          <p:cNvPicPr>
            <a:picLocks noChangeAspect="1"/>
          </p:cNvPicPr>
          <p:nvPr/>
        </p:nvPicPr>
        <p:blipFill>
          <a:blip r:embed="rId4"/>
          <a:stretch>
            <a:fillRect/>
          </a:stretch>
        </p:blipFill>
        <p:spPr>
          <a:xfrm>
            <a:off x="4063678" y="2397288"/>
            <a:ext cx="2168932" cy="3643318"/>
          </a:xfrm>
          <a:prstGeom prst="rect">
            <a:avLst/>
          </a:prstGeom>
        </p:spPr>
      </p:pic>
      <p:pic>
        <p:nvPicPr>
          <p:cNvPr id="9" name="Afbeelding 8">
            <a:extLst>
              <a:ext uri="{FF2B5EF4-FFF2-40B4-BE49-F238E27FC236}">
                <a16:creationId xmlns:a16="http://schemas.microsoft.com/office/drawing/2014/main" id="{CC331407-DB52-4052-B0DF-924210CBAE79}"/>
              </a:ext>
            </a:extLst>
          </p:cNvPr>
          <p:cNvPicPr>
            <a:picLocks noChangeAspect="1"/>
          </p:cNvPicPr>
          <p:nvPr/>
        </p:nvPicPr>
        <p:blipFill>
          <a:blip r:embed="rId5"/>
          <a:stretch>
            <a:fillRect/>
          </a:stretch>
        </p:blipFill>
        <p:spPr>
          <a:xfrm>
            <a:off x="7482522" y="372712"/>
            <a:ext cx="2960889" cy="28833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06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2"/>
            <a:ext cx="6514353" cy="954107"/>
          </a:xfrm>
          <a:prstGeom prst="rect">
            <a:avLst/>
          </a:prstGeom>
          <a:noFill/>
        </p:spPr>
        <p:txBody>
          <a:bodyPr wrap="square" rtlCol="0">
            <a:spAutoFit/>
          </a:bodyPr>
          <a:lstStyle/>
          <a:p>
            <a:r>
              <a:rPr lang="en-US" sz="2800" b="1" dirty="0" err="1">
                <a:latin typeface="Arial"/>
                <a:cs typeface="Arial"/>
              </a:rPr>
              <a:t>Mechanisatie</a:t>
            </a:r>
            <a:r>
              <a:rPr lang="en-US" sz="2800" b="1" dirty="0">
                <a:latin typeface="Arial"/>
                <a:cs typeface="Arial"/>
              </a:rPr>
              <a:t> </a:t>
            </a:r>
            <a:r>
              <a:rPr lang="en-US" sz="2800" b="1" dirty="0" err="1">
                <a:latin typeface="Arial"/>
                <a:cs typeface="Arial"/>
              </a:rPr>
              <a:t>containerteelt</a:t>
            </a:r>
            <a:endParaRPr lang="en-US" sz="2800" b="1" dirty="0">
              <a:latin typeface="Arial"/>
              <a:cs typeface="Arial"/>
            </a:endParaRPr>
          </a:p>
          <a:p>
            <a:endParaRPr lang="en-US" sz="2800" b="1" dirty="0">
              <a:latin typeface="Arial"/>
              <a:cs typeface="Arial"/>
            </a:endParaRPr>
          </a:p>
        </p:txBody>
      </p:sp>
      <p:pic>
        <p:nvPicPr>
          <p:cNvPr id="3" name="Onlinemedia 2" title="Volledig automatisch oppotten Kortenhorst  2016">
            <a:hlinkClick r:id="" action="ppaction://media"/>
            <a:extLst>
              <a:ext uri="{FF2B5EF4-FFF2-40B4-BE49-F238E27FC236}">
                <a16:creationId xmlns:a16="http://schemas.microsoft.com/office/drawing/2014/main" id="{DFCE4012-6740-4D49-B645-1EEC62EC0602}"/>
              </a:ext>
            </a:extLst>
          </p:cNvPr>
          <p:cNvPicPr>
            <a:picLocks noRot="1" noChangeAspect="1"/>
          </p:cNvPicPr>
          <p:nvPr>
            <a:videoFile r:link="rId1"/>
          </p:nvPr>
        </p:nvPicPr>
        <p:blipFill>
          <a:blip r:embed="rId3"/>
          <a:stretch>
            <a:fillRect/>
          </a:stretch>
        </p:blipFill>
        <p:spPr>
          <a:xfrm>
            <a:off x="1855694" y="1569602"/>
            <a:ext cx="7515234" cy="4227319"/>
          </a:xfrm>
          <a:prstGeom prst="rect">
            <a:avLst/>
          </a:prstGeom>
        </p:spPr>
      </p:pic>
      <p:sp>
        <p:nvSpPr>
          <p:cNvPr id="4" name="Rechthoek 3">
            <a:extLst>
              <a:ext uri="{FF2B5EF4-FFF2-40B4-BE49-F238E27FC236}">
                <a16:creationId xmlns:a16="http://schemas.microsoft.com/office/drawing/2014/main" id="{CDE3A56E-6211-4009-AF76-885DC2D1D441}"/>
              </a:ext>
            </a:extLst>
          </p:cNvPr>
          <p:cNvSpPr/>
          <p:nvPr/>
        </p:nvSpPr>
        <p:spPr>
          <a:xfrm>
            <a:off x="1855694" y="6206751"/>
            <a:ext cx="6113930" cy="369332"/>
          </a:xfrm>
          <a:prstGeom prst="rect">
            <a:avLst/>
          </a:prstGeom>
        </p:spPr>
        <p:txBody>
          <a:bodyPr wrap="square">
            <a:spAutoFit/>
          </a:bodyPr>
          <a:lstStyle/>
          <a:p>
            <a:r>
              <a:rPr lang="nl-NL" dirty="0">
                <a:hlinkClick r:id="rId4"/>
              </a:rPr>
              <a:t>https://www.youtube.com/watch?v=fG4lgI3BfAw</a:t>
            </a:r>
            <a:r>
              <a:rPr lang="nl-NL" dirty="0"/>
              <a:t> </a:t>
            </a:r>
          </a:p>
        </p:txBody>
      </p:sp>
    </p:spTree>
    <p:extLst>
      <p:ext uri="{BB962C8B-B14F-4D97-AF65-F5344CB8AC3E}">
        <p14:creationId xmlns:p14="http://schemas.microsoft.com/office/powerpoint/2010/main" val="234782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4" name="Afbeelding 3">
            <a:extLst>
              <a:ext uri="{FF2B5EF4-FFF2-40B4-BE49-F238E27FC236}">
                <a16:creationId xmlns:a16="http://schemas.microsoft.com/office/drawing/2014/main" id="{5DDC7BF0-9D4B-4750-B1C7-6BB8D12FFDA7}"/>
              </a:ext>
            </a:extLst>
          </p:cNvPr>
          <p:cNvPicPr>
            <a:picLocks noChangeAspect="1"/>
          </p:cNvPicPr>
          <p:nvPr/>
        </p:nvPicPr>
        <p:blipFill>
          <a:blip r:embed="rId2"/>
          <a:stretch>
            <a:fillRect/>
          </a:stretch>
        </p:blipFill>
        <p:spPr>
          <a:xfrm>
            <a:off x="1560970" y="2079188"/>
            <a:ext cx="8059405" cy="4116141"/>
          </a:xfrm>
          <a:prstGeom prst="rect">
            <a:avLst/>
          </a:prstGeom>
        </p:spPr>
      </p:pic>
      <p:sp>
        <p:nvSpPr>
          <p:cNvPr id="6" name="Rechthoek 5">
            <a:extLst>
              <a:ext uri="{FF2B5EF4-FFF2-40B4-BE49-F238E27FC236}">
                <a16:creationId xmlns:a16="http://schemas.microsoft.com/office/drawing/2014/main" id="{6F6C2E9B-D210-4D69-86D6-0EE4215845A7}"/>
              </a:ext>
            </a:extLst>
          </p:cNvPr>
          <p:cNvSpPr/>
          <p:nvPr/>
        </p:nvSpPr>
        <p:spPr>
          <a:xfrm>
            <a:off x="4912238" y="563517"/>
            <a:ext cx="5244577" cy="646331"/>
          </a:xfrm>
          <a:prstGeom prst="rect">
            <a:avLst/>
          </a:prstGeom>
        </p:spPr>
        <p:txBody>
          <a:bodyPr wrap="none">
            <a:spAutoFit/>
          </a:bodyPr>
          <a:lstStyle/>
          <a:p>
            <a:pPr algn="ctr"/>
            <a:r>
              <a:rPr lang="nl-NL" sz="3600" cap="all" dirty="0">
                <a:solidFill>
                  <a:srgbClr val="CCCC00"/>
                </a:solidFill>
                <a:latin typeface="DINPro-Bold"/>
              </a:rPr>
              <a:t>STAPELEN</a:t>
            </a:r>
            <a:r>
              <a:rPr lang="nl-NL" sz="3600" cap="all" dirty="0">
                <a:solidFill>
                  <a:srgbClr val="330000"/>
                </a:solidFill>
                <a:latin typeface="DINPro-Bold"/>
              </a:rPr>
              <a:t> DEENSE KARREN</a:t>
            </a:r>
          </a:p>
        </p:txBody>
      </p:sp>
      <p:sp>
        <p:nvSpPr>
          <p:cNvPr id="7" name="Rechthoek 6">
            <a:extLst>
              <a:ext uri="{FF2B5EF4-FFF2-40B4-BE49-F238E27FC236}">
                <a16:creationId xmlns:a16="http://schemas.microsoft.com/office/drawing/2014/main" id="{4232692C-A2C0-4A35-A67F-4A21B62E1F5A}"/>
              </a:ext>
            </a:extLst>
          </p:cNvPr>
          <p:cNvSpPr/>
          <p:nvPr/>
        </p:nvSpPr>
        <p:spPr>
          <a:xfrm>
            <a:off x="5947889" y="6313009"/>
            <a:ext cx="3942105" cy="369332"/>
          </a:xfrm>
          <a:prstGeom prst="rect">
            <a:avLst/>
          </a:prstGeom>
        </p:spPr>
        <p:txBody>
          <a:bodyPr wrap="none">
            <a:spAutoFit/>
          </a:bodyPr>
          <a:lstStyle/>
          <a:p>
            <a:r>
              <a:rPr lang="nl-NL" dirty="0">
                <a:hlinkClick r:id="rId3"/>
              </a:rPr>
              <a:t>https://agroarbo.nl/catalogus/2727-2/</a:t>
            </a:r>
            <a:endParaRPr lang="nl-NL" dirty="0"/>
          </a:p>
        </p:txBody>
      </p:sp>
      <p:pic>
        <p:nvPicPr>
          <p:cNvPr id="8" name="Afbeelding 7">
            <a:extLst>
              <a:ext uri="{FF2B5EF4-FFF2-40B4-BE49-F238E27FC236}">
                <a16:creationId xmlns:a16="http://schemas.microsoft.com/office/drawing/2014/main" id="{7D1A1831-CC86-44E4-A97F-AEECA5FC26AA}"/>
              </a:ext>
            </a:extLst>
          </p:cNvPr>
          <p:cNvPicPr>
            <a:picLocks noChangeAspect="1"/>
          </p:cNvPicPr>
          <p:nvPr/>
        </p:nvPicPr>
        <p:blipFill>
          <a:blip r:embed="rId4"/>
          <a:stretch>
            <a:fillRect/>
          </a:stretch>
        </p:blipFill>
        <p:spPr>
          <a:xfrm>
            <a:off x="2695072" y="1526783"/>
            <a:ext cx="5791200" cy="333375"/>
          </a:xfrm>
          <a:prstGeom prst="rect">
            <a:avLst/>
          </a:prstGeom>
        </p:spPr>
      </p:pic>
    </p:spTree>
    <p:extLst>
      <p:ext uri="{BB962C8B-B14F-4D97-AF65-F5344CB8AC3E}">
        <p14:creationId xmlns:p14="http://schemas.microsoft.com/office/powerpoint/2010/main" val="2156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ftruck verhuur – HEFTRUCK SERVICE LIMBURG">
            <a:extLst>
              <a:ext uri="{FF2B5EF4-FFF2-40B4-BE49-F238E27FC236}">
                <a16:creationId xmlns:a16="http://schemas.microsoft.com/office/drawing/2014/main" id="{4EC3B886-570F-4874-94FA-992B7F25F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47648"/>
            <a:ext cx="520898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keersbord let op heftruck Kopen? Bestel hier online!">
            <a:extLst>
              <a:ext uri="{FF2B5EF4-FFF2-40B4-BE49-F238E27FC236}">
                <a16:creationId xmlns:a16="http://schemas.microsoft.com/office/drawing/2014/main" id="{034268D6-0B33-438F-ACD4-A49F5066E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740" y="17197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ftruck (U16) - Rijschool Van Bentum">
            <a:extLst>
              <a:ext uri="{FF2B5EF4-FFF2-40B4-BE49-F238E27FC236}">
                <a16:creationId xmlns:a16="http://schemas.microsoft.com/office/drawing/2014/main" id="{78942009-908D-41BB-BAC3-D214D8215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4081" y="987342"/>
            <a:ext cx="4066369" cy="2875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e groot is de benodigde capaciteit van een heftruck? √ Heli Heftruck">
            <a:extLst>
              <a:ext uri="{FF2B5EF4-FFF2-40B4-BE49-F238E27FC236}">
                <a16:creationId xmlns:a16="http://schemas.microsoft.com/office/drawing/2014/main" id="{8300079C-8753-46DC-8CCF-4067FBD61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7715" y="4620126"/>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66E722F-5A16-4C0F-9A37-CA728202B700}"/>
              </a:ext>
            </a:extLst>
          </p:cNvPr>
          <p:cNvSpPr txBox="1"/>
          <p:nvPr/>
        </p:nvSpPr>
        <p:spPr>
          <a:xfrm>
            <a:off x="1732548" y="613611"/>
            <a:ext cx="3509294" cy="584775"/>
          </a:xfrm>
          <a:prstGeom prst="rect">
            <a:avLst/>
          </a:prstGeom>
          <a:noFill/>
        </p:spPr>
        <p:txBody>
          <a:bodyPr wrap="none" rtlCol="0">
            <a:spAutoFit/>
          </a:bodyPr>
          <a:lstStyle/>
          <a:p>
            <a:r>
              <a:rPr lang="nl-NL" sz="3200" b="1" dirty="0"/>
              <a:t>Gebruik Heftruck</a:t>
            </a:r>
          </a:p>
        </p:txBody>
      </p:sp>
    </p:spTree>
    <p:extLst>
      <p:ext uri="{BB962C8B-B14F-4D97-AF65-F5344CB8AC3E}">
        <p14:creationId xmlns:p14="http://schemas.microsoft.com/office/powerpoint/2010/main" val="22097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1000"/>
                                        <p:tgtEl>
                                          <p:spTgt spid="1032"/>
                                        </p:tgtEl>
                                      </p:cBhvr>
                                    </p:animEffect>
                                    <p:anim calcmode="lin" valueType="num">
                                      <p:cBhvr>
                                        <p:cTn id="20" dur="1000" fill="hold"/>
                                        <p:tgtEl>
                                          <p:spTgt spid="1032"/>
                                        </p:tgtEl>
                                        <p:attrNameLst>
                                          <p:attrName>ppt_x</p:attrName>
                                        </p:attrNameLst>
                                      </p:cBhvr>
                                      <p:tavLst>
                                        <p:tav tm="0">
                                          <p:val>
                                            <p:strVal val="#ppt_x"/>
                                          </p:val>
                                        </p:tav>
                                        <p:tav tm="100000">
                                          <p:val>
                                            <p:strVal val="#ppt_x"/>
                                          </p:val>
                                        </p:tav>
                                      </p:tavLst>
                                    </p:anim>
                                    <p:anim calcmode="lin" valueType="num">
                                      <p:cBhvr>
                                        <p:cTn id="21"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anim calcmode="lin" valueType="num">
                                      <p:cBhvr>
                                        <p:cTn id="27" dur="1000" fill="hold"/>
                                        <p:tgtEl>
                                          <p:spTgt spid="1030"/>
                                        </p:tgtEl>
                                        <p:attrNameLst>
                                          <p:attrName>ppt_x</p:attrName>
                                        </p:attrNameLst>
                                      </p:cBhvr>
                                      <p:tavLst>
                                        <p:tav tm="0">
                                          <p:val>
                                            <p:strVal val="#ppt_x"/>
                                          </p:val>
                                        </p:tav>
                                        <p:tav tm="100000">
                                          <p:val>
                                            <p:strVal val="#ppt_x"/>
                                          </p:val>
                                        </p:tav>
                                      </p:tavLst>
                                    </p:anim>
                                    <p:anim calcmode="lin" valueType="num">
                                      <p:cBhvr>
                                        <p:cTn id="2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ttps://boomkwekerij.agriholland.nl/veiligwerken/images/_hk-heftruck%20rijden_klein.jpg">
            <a:extLst>
              <a:ext uri="{FF2B5EF4-FFF2-40B4-BE49-F238E27FC236}">
                <a16:creationId xmlns:a16="http://schemas.microsoft.com/office/drawing/2014/main" id="{868F07E7-C7A8-4405-A1A2-0394948A32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96902" y="419851"/>
            <a:ext cx="2381250" cy="2047875"/>
          </a:xfrm>
          <a:prstGeom prst="rect">
            <a:avLst/>
          </a:prstGeom>
          <a:noFill/>
          <a:ln>
            <a:noFill/>
          </a:ln>
        </p:spPr>
      </p:pic>
      <p:sp>
        <p:nvSpPr>
          <p:cNvPr id="6" name="Tijdelijke aanduiding voor afbeelding 1">
            <a:extLst>
              <a:ext uri="{FF2B5EF4-FFF2-40B4-BE49-F238E27FC236}">
                <a16:creationId xmlns:a16="http://schemas.microsoft.com/office/drawing/2014/main" id="{61BF98A4-2427-4C1F-836D-00844ADDED3B}"/>
              </a:ext>
            </a:extLst>
          </p:cNvPr>
          <p:cNvSpPr txBox="1">
            <a:spLocks/>
          </p:cNvSpPr>
          <p:nvPr/>
        </p:nvSpPr>
        <p:spPr>
          <a:xfrm>
            <a:off x="152400" y="152400"/>
            <a:ext cx="9720000" cy="6858000"/>
          </a:xfrm>
          <a:prstGeom prst="rect">
            <a:avLst/>
          </a:prstGeom>
        </p:spPr>
        <p:txBody>
          <a:bodyPr/>
          <a:lstStyle/>
          <a:p>
            <a:endParaRPr lang="nl-NL"/>
          </a:p>
        </p:txBody>
      </p:sp>
      <p:sp>
        <p:nvSpPr>
          <p:cNvPr id="7" name="Rechthoek 6">
            <a:extLst>
              <a:ext uri="{FF2B5EF4-FFF2-40B4-BE49-F238E27FC236}">
                <a16:creationId xmlns:a16="http://schemas.microsoft.com/office/drawing/2014/main" id="{F2C857BC-A46B-4A6A-9005-CAE8274C8958}"/>
              </a:ext>
            </a:extLst>
          </p:cNvPr>
          <p:cNvSpPr/>
          <p:nvPr/>
        </p:nvSpPr>
        <p:spPr>
          <a:xfrm>
            <a:off x="413083" y="1258160"/>
            <a:ext cx="9459317" cy="5201424"/>
          </a:xfrm>
          <a:prstGeom prst="rect">
            <a:avLst/>
          </a:prstGeom>
        </p:spPr>
        <p:txBody>
          <a:bodyPr wrap="square">
            <a:spAutoFit/>
          </a:bodyPr>
          <a:lstStyle/>
          <a:p>
            <a:r>
              <a:rPr lang="nl-NL" sz="2200" b="1" dirty="0">
                <a:solidFill>
                  <a:srgbClr val="000000"/>
                </a:solidFill>
                <a:latin typeface="Open Sans"/>
              </a:rPr>
              <a:t>Wat is de gewenste situatie? (De norm) </a:t>
            </a:r>
          </a:p>
          <a:p>
            <a:endParaRPr lang="nl-NL" sz="2200" b="1" dirty="0">
              <a:solidFill>
                <a:srgbClr val="000000"/>
              </a:solidFill>
              <a:latin typeface="Open Sans"/>
            </a:endParaRPr>
          </a:p>
          <a:p>
            <a:pPr marL="285750" indent="-285750">
              <a:buFont typeface="Arial" panose="020B0604020202020204" pitchFamily="34" charset="0"/>
              <a:buChar char="•"/>
            </a:pPr>
            <a:r>
              <a:rPr lang="nl-NL" dirty="0">
                <a:solidFill>
                  <a:srgbClr val="000000"/>
                </a:solidFill>
                <a:latin typeface="Open Sans"/>
              </a:rPr>
              <a:t>De werkomgeving is veilig. De heftruck is veilig en wordt conform de handleiding gebruikt en onderhouden. </a:t>
            </a:r>
          </a:p>
          <a:p>
            <a:pPr marL="285750" indent="-285750">
              <a:buFont typeface="Arial" panose="020B0604020202020204" pitchFamily="34" charset="0"/>
              <a:buChar char="•"/>
            </a:pPr>
            <a:r>
              <a:rPr lang="nl-NL" dirty="0">
                <a:solidFill>
                  <a:srgbClr val="000000"/>
                </a:solidFill>
                <a:latin typeface="Open Sans"/>
              </a:rPr>
              <a:t>Medewerkers zijn deskundig en geïnstrueerd en de leiding houdt toezicht op de gemaakte afspraken. </a:t>
            </a:r>
          </a:p>
          <a:p>
            <a:pPr marL="285750" indent="-285750">
              <a:buFont typeface="Arial" panose="020B0604020202020204" pitchFamily="34" charset="0"/>
              <a:buChar char="•"/>
            </a:pPr>
            <a:r>
              <a:rPr lang="nl-NL" dirty="0">
                <a:solidFill>
                  <a:srgbClr val="000000"/>
                </a:solidFill>
                <a:latin typeface="Open Sans"/>
              </a:rPr>
              <a:t>Als een heftruck kantelt, kan de medewerker niet bekneld raken. </a:t>
            </a:r>
          </a:p>
          <a:p>
            <a:pPr marL="285750" indent="-285750">
              <a:buFont typeface="Arial" panose="020B0604020202020204" pitchFamily="34" charset="0"/>
              <a:buChar char="•"/>
            </a:pPr>
            <a:endParaRPr lang="nl-NL" dirty="0">
              <a:solidFill>
                <a:srgbClr val="000000"/>
              </a:solidFill>
              <a:latin typeface="Open Sans"/>
            </a:endParaRPr>
          </a:p>
          <a:p>
            <a:pPr marL="285750" indent="-285750">
              <a:buFont typeface="Arial" panose="020B0604020202020204" pitchFamily="34" charset="0"/>
              <a:buChar char="•"/>
            </a:pPr>
            <a:r>
              <a:rPr lang="nl-NL" b="1" dirty="0"/>
              <a:t> Overweeg daarom om chauffeurs een opleiding te laten volgen.</a:t>
            </a:r>
          </a:p>
          <a:p>
            <a:pPr marL="285750" indent="-285750">
              <a:buFont typeface="Arial" panose="020B0604020202020204" pitchFamily="34" charset="0"/>
              <a:buChar char="•"/>
            </a:pPr>
            <a:r>
              <a:rPr lang="nl-NL" b="1" dirty="0"/>
              <a:t> </a:t>
            </a:r>
          </a:p>
          <a:p>
            <a:pPr marL="742950" lvl="1" indent="-285750">
              <a:buFont typeface="Arial" panose="020B0604020202020204" pitchFamily="34" charset="0"/>
              <a:buChar char="•"/>
            </a:pPr>
            <a:r>
              <a:rPr lang="nl-NL" dirty="0"/>
              <a:t>De gegeven instructie in uw bedrijf moet aantoonbaar (schriftelijk) zijn.</a:t>
            </a:r>
          </a:p>
          <a:p>
            <a:pPr marL="742950" lvl="1" indent="-285750">
              <a:buFont typeface="Arial" panose="020B0604020202020204" pitchFamily="34" charset="0"/>
              <a:buChar char="•"/>
            </a:pPr>
            <a:r>
              <a:rPr lang="nl-NL" dirty="0"/>
              <a:t> In de voorlichting dient onder andere het volgende aan bod te komen: de gevaren voor de bestuurder en de personen in de omgeving van de (rijdende) heftruck het doel en het gebruik van de veiligheidsvoorschriften veiligheidsmaatregelen bij de diverse handelingen verboden handelingen onderhoud en hoe te handelen bij defecten of schade </a:t>
            </a:r>
          </a:p>
          <a:p>
            <a:pPr marL="742950" lvl="1" indent="-285750">
              <a:buFont typeface="Arial" panose="020B0604020202020204" pitchFamily="34" charset="0"/>
              <a:buChar char="•"/>
            </a:pPr>
            <a:r>
              <a:rPr lang="nl-NL" dirty="0"/>
              <a:t>Zie erop toe dat jeugdigen (16 tot 18 jaar) die de heftruck besturen een erkende opleiding (heftruckcertificaat) hebben en er deskundig toezicht wordt uitgeoefend. </a:t>
            </a:r>
          </a:p>
        </p:txBody>
      </p:sp>
    </p:spTree>
    <p:extLst>
      <p:ext uri="{BB962C8B-B14F-4D97-AF65-F5344CB8AC3E}">
        <p14:creationId xmlns:p14="http://schemas.microsoft.com/office/powerpoint/2010/main" val="14091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anim calcmode="lin" valueType="num">
                                      <p:cBhvr>
                                        <p:cTn id="3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1000"/>
                                        <p:tgtEl>
                                          <p:spTgt spid="7">
                                            <p:txEl>
                                              <p:pRg st="8" end="8"/>
                                            </p:txEl>
                                          </p:spTgt>
                                        </p:tgtEl>
                                      </p:cBhvr>
                                    </p:animEffect>
                                    <p:anim calcmode="lin" valueType="num">
                                      <p:cBhvr>
                                        <p:cTn id="4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Effect transition="in" filter="fade">
                                      <p:cBhvr>
                                        <p:cTn id="49" dur="1000"/>
                                        <p:tgtEl>
                                          <p:spTgt spid="7">
                                            <p:txEl>
                                              <p:pRg st="9" end="9"/>
                                            </p:txEl>
                                          </p:spTgt>
                                        </p:tgtEl>
                                      </p:cBhvr>
                                    </p:animEffect>
                                    <p:anim calcmode="lin" valueType="num">
                                      <p:cBhvr>
                                        <p:cTn id="50"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10" end="10"/>
                                            </p:txEl>
                                          </p:spTgt>
                                        </p:tgtEl>
                                        <p:attrNameLst>
                                          <p:attrName>style.visibility</p:attrName>
                                        </p:attrNameLst>
                                      </p:cBhvr>
                                      <p:to>
                                        <p:strVal val="visible"/>
                                      </p:to>
                                    </p:set>
                                    <p:animEffect transition="in" filter="fade">
                                      <p:cBhvr>
                                        <p:cTn id="56" dur="1000"/>
                                        <p:tgtEl>
                                          <p:spTgt spid="7">
                                            <p:txEl>
                                              <p:pRg st="10" end="10"/>
                                            </p:txEl>
                                          </p:spTgt>
                                        </p:tgtEl>
                                      </p:cBhvr>
                                    </p:animEffect>
                                    <p:anim calcmode="lin" valueType="num">
                                      <p:cBhvr>
                                        <p:cTn id="57"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330465DE-3BBA-412A-9B79-A381BAA0DD88}"/>
              </a:ext>
            </a:extLst>
          </p:cNvPr>
          <p:cNvSpPr txBox="1"/>
          <p:nvPr/>
        </p:nvSpPr>
        <p:spPr>
          <a:xfrm>
            <a:off x="1840832" y="1010653"/>
            <a:ext cx="7459579" cy="2215991"/>
          </a:xfrm>
          <a:prstGeom prst="rect">
            <a:avLst/>
          </a:prstGeom>
          <a:noFill/>
        </p:spPr>
        <p:txBody>
          <a:bodyPr wrap="square" rtlCol="0">
            <a:spAutoFit/>
          </a:bodyPr>
          <a:lstStyle/>
          <a:p>
            <a:r>
              <a:rPr lang="nl-NL" sz="4500" dirty="0"/>
              <a:t>Actualiteit:</a:t>
            </a:r>
          </a:p>
          <a:p>
            <a:endParaRPr lang="nl-NL" sz="4500" dirty="0"/>
          </a:p>
          <a:p>
            <a:r>
              <a:rPr lang="nl-NL" sz="2400" dirty="0"/>
              <a:t>Wat is jullie deze week opgevallen op de stage bedrijven</a:t>
            </a:r>
          </a:p>
        </p:txBody>
      </p:sp>
      <p:pic>
        <p:nvPicPr>
          <p:cNvPr id="6146" name="Picture 2" descr="Actualiteit – Karrewiet – Freinetbeweging">
            <a:extLst>
              <a:ext uri="{FF2B5EF4-FFF2-40B4-BE49-F238E27FC236}">
                <a16:creationId xmlns:a16="http://schemas.microsoft.com/office/drawing/2014/main" id="{3D4CB58F-3A39-4900-8572-104D1F36D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113" y="4218572"/>
            <a:ext cx="30099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haken op de actualiteit levert mooie blogonderwerpen op">
            <a:extLst>
              <a:ext uri="{FF2B5EF4-FFF2-40B4-BE49-F238E27FC236}">
                <a16:creationId xmlns:a16="http://schemas.microsoft.com/office/drawing/2014/main" id="{841A5E1A-8E2D-46DF-B27D-509158F71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832" y="3631357"/>
            <a:ext cx="4872537" cy="23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3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F82BE131-D201-4A55-9139-8EE4EF7BE230}"/>
              </a:ext>
            </a:extLst>
          </p:cNvPr>
          <p:cNvSpPr/>
          <p:nvPr/>
        </p:nvSpPr>
        <p:spPr>
          <a:xfrm>
            <a:off x="850199" y="2396450"/>
            <a:ext cx="3025187" cy="553998"/>
          </a:xfrm>
          <a:prstGeom prst="rect">
            <a:avLst/>
          </a:prstGeom>
        </p:spPr>
        <p:txBody>
          <a:bodyPr wrap="none">
            <a:spAutoFit/>
          </a:bodyPr>
          <a:lstStyle/>
          <a:p>
            <a:pPr algn="ctr"/>
            <a:r>
              <a:rPr lang="nl-NL" sz="3000" cap="all" dirty="0">
                <a:solidFill>
                  <a:srgbClr val="CCCC00"/>
                </a:solidFill>
                <a:latin typeface="DINPro-Bold"/>
              </a:rPr>
              <a:t>BUISRAILSYSTEEM</a:t>
            </a:r>
            <a:endParaRPr lang="nl-NL" sz="3000" b="0" i="0" cap="all" dirty="0">
              <a:solidFill>
                <a:srgbClr val="330000"/>
              </a:solidFill>
              <a:effectLst/>
              <a:latin typeface="DINPro-Bold"/>
            </a:endParaRPr>
          </a:p>
        </p:txBody>
      </p:sp>
      <p:sp>
        <p:nvSpPr>
          <p:cNvPr id="4" name="Rechthoek 3">
            <a:extLst>
              <a:ext uri="{FF2B5EF4-FFF2-40B4-BE49-F238E27FC236}">
                <a16:creationId xmlns:a16="http://schemas.microsoft.com/office/drawing/2014/main" id="{5D6EA73F-C554-48C7-A871-99ED5024D178}"/>
              </a:ext>
            </a:extLst>
          </p:cNvPr>
          <p:cNvSpPr/>
          <p:nvPr/>
        </p:nvSpPr>
        <p:spPr>
          <a:xfrm>
            <a:off x="152368" y="2963349"/>
            <a:ext cx="7198928" cy="3139321"/>
          </a:xfrm>
          <a:prstGeom prst="rect">
            <a:avLst/>
          </a:prstGeom>
        </p:spPr>
        <p:txBody>
          <a:bodyPr wrap="square">
            <a:spAutoFit/>
          </a:bodyPr>
          <a:lstStyle/>
          <a:p>
            <a:pPr marL="285750" indent="-285750">
              <a:buFont typeface="Wingdings" panose="05000000000000000000" pitchFamily="2" charset="2"/>
              <a:buChar char="Ø"/>
            </a:pPr>
            <a:r>
              <a:rPr lang="nl-NL" sz="2200" dirty="0">
                <a:solidFill>
                  <a:srgbClr val="330000"/>
                </a:solidFill>
                <a:latin typeface="DINPro-Light"/>
              </a:rPr>
              <a:t>Bij de teelt van tomaten, paprika’s, komkommers en aubergines wordt gebruik gemaakt van buisrailwagens. Een buisrailwagen rijdt over de verwarmingsbuizen in de kas. De verwarmingsbuizen liggen op steunen op de grond. De buizen, steunen en de buisrailwagen vormen samen het buisrailsysteem. </a:t>
            </a:r>
          </a:p>
          <a:p>
            <a:pPr marL="285750" indent="-285750">
              <a:buFont typeface="Wingdings" panose="05000000000000000000" pitchFamily="2" charset="2"/>
              <a:buChar char="Ø"/>
            </a:pPr>
            <a:r>
              <a:rPr lang="nl-NL" sz="2200" dirty="0">
                <a:solidFill>
                  <a:srgbClr val="330000"/>
                </a:solidFill>
                <a:latin typeface="DINPro-Light"/>
              </a:rPr>
              <a:t>De belangrijkste risico’s bij het werken met de buisrailwagen zijn het omvallen van de buisrailwagen en het eraf vallen.</a:t>
            </a:r>
            <a:endParaRPr lang="nl-NL" sz="2200" dirty="0"/>
          </a:p>
        </p:txBody>
      </p:sp>
      <p:pic>
        <p:nvPicPr>
          <p:cNvPr id="8194" name="Picture 2" descr="Gerelateerde afbeelding">
            <a:extLst>
              <a:ext uri="{FF2B5EF4-FFF2-40B4-BE49-F238E27FC236}">
                <a16:creationId xmlns:a16="http://schemas.microsoft.com/office/drawing/2014/main" id="{144DD10D-25A5-47E2-811B-1CED49947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297" y="1696453"/>
            <a:ext cx="3223184" cy="429527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6E6C02A8-367A-46CF-BA44-6AF108972753}"/>
              </a:ext>
            </a:extLst>
          </p:cNvPr>
          <p:cNvSpPr/>
          <p:nvPr/>
        </p:nvSpPr>
        <p:spPr>
          <a:xfrm>
            <a:off x="2822657" y="6281487"/>
            <a:ext cx="4814138" cy="369332"/>
          </a:xfrm>
          <a:prstGeom prst="rect">
            <a:avLst/>
          </a:prstGeom>
        </p:spPr>
        <p:txBody>
          <a:bodyPr wrap="none">
            <a:spAutoFit/>
          </a:bodyPr>
          <a:lstStyle/>
          <a:p>
            <a:r>
              <a:rPr lang="nl-NL" dirty="0">
                <a:hlinkClick r:id="rId3"/>
              </a:rPr>
              <a:t>https://agroarbo.nl/catalogus/buisrailsysteem/</a:t>
            </a:r>
            <a:endParaRPr lang="nl-NL" dirty="0"/>
          </a:p>
        </p:txBody>
      </p:sp>
    </p:spTree>
    <p:extLst>
      <p:ext uri="{BB962C8B-B14F-4D97-AF65-F5344CB8AC3E}">
        <p14:creationId xmlns:p14="http://schemas.microsoft.com/office/powerpoint/2010/main" val="257301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1000"/>
                                        <p:tgtEl>
                                          <p:spTgt spid="8194"/>
                                        </p:tgtEl>
                                      </p:cBhvr>
                                    </p:animEffect>
                                    <p:anim calcmode="lin" valueType="num">
                                      <p:cBhvr>
                                        <p:cTn id="22" dur="1000" fill="hold"/>
                                        <p:tgtEl>
                                          <p:spTgt spid="8194"/>
                                        </p:tgtEl>
                                        <p:attrNameLst>
                                          <p:attrName>ppt_x</p:attrName>
                                        </p:attrNameLst>
                                      </p:cBhvr>
                                      <p:tavLst>
                                        <p:tav tm="0">
                                          <p:val>
                                            <p:strVal val="#ppt_x"/>
                                          </p:val>
                                        </p:tav>
                                        <p:tav tm="100000">
                                          <p:val>
                                            <p:strVal val="#ppt_x"/>
                                          </p:val>
                                        </p:tav>
                                      </p:tavLst>
                                    </p:anim>
                                    <p:anim calcmode="lin" valueType="num">
                                      <p:cBhvr>
                                        <p:cTn id="2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F82BE131-D201-4A55-9139-8EE4EF7BE230}"/>
              </a:ext>
            </a:extLst>
          </p:cNvPr>
          <p:cNvSpPr/>
          <p:nvPr/>
        </p:nvSpPr>
        <p:spPr>
          <a:xfrm>
            <a:off x="3070813" y="1038178"/>
            <a:ext cx="3025187" cy="553998"/>
          </a:xfrm>
          <a:prstGeom prst="rect">
            <a:avLst/>
          </a:prstGeom>
        </p:spPr>
        <p:txBody>
          <a:bodyPr wrap="none">
            <a:spAutoFit/>
          </a:bodyPr>
          <a:lstStyle/>
          <a:p>
            <a:pPr algn="ctr"/>
            <a:r>
              <a:rPr lang="nl-NL" sz="3000" cap="all" dirty="0">
                <a:solidFill>
                  <a:srgbClr val="CCCC00"/>
                </a:solidFill>
                <a:latin typeface="DINPro-Bold"/>
              </a:rPr>
              <a:t>BUISRAILSYSTEEM</a:t>
            </a:r>
            <a:endParaRPr lang="nl-NL" sz="3000" b="0" i="0" cap="all" dirty="0">
              <a:solidFill>
                <a:srgbClr val="330000"/>
              </a:solidFill>
              <a:effectLst/>
              <a:latin typeface="DINPro-Bold"/>
            </a:endParaRPr>
          </a:p>
        </p:txBody>
      </p:sp>
      <p:sp>
        <p:nvSpPr>
          <p:cNvPr id="6" name="Rechthoek 5">
            <a:extLst>
              <a:ext uri="{FF2B5EF4-FFF2-40B4-BE49-F238E27FC236}">
                <a16:creationId xmlns:a16="http://schemas.microsoft.com/office/drawing/2014/main" id="{1F456828-4899-4B83-A8F1-A140E1E8B93E}"/>
              </a:ext>
            </a:extLst>
          </p:cNvPr>
          <p:cNvSpPr/>
          <p:nvPr/>
        </p:nvSpPr>
        <p:spPr>
          <a:xfrm>
            <a:off x="4224906" y="6274271"/>
            <a:ext cx="6096000" cy="984885"/>
          </a:xfrm>
          <a:prstGeom prst="rect">
            <a:avLst/>
          </a:prstGeom>
        </p:spPr>
        <p:txBody>
          <a:bodyPr>
            <a:spAutoFit/>
          </a:bodyPr>
          <a:lstStyle/>
          <a:p>
            <a:r>
              <a:rPr lang="nl-NL" sz="2200" dirty="0">
                <a:latin typeface="Roboto"/>
              </a:rPr>
              <a:t>Buisrail-oogstwagen </a:t>
            </a:r>
          </a:p>
          <a:p>
            <a:br>
              <a:rPr lang="nl-NL" dirty="0">
                <a:solidFill>
                  <a:srgbClr val="000000"/>
                </a:solidFill>
                <a:latin typeface="Roboto"/>
              </a:rPr>
            </a:br>
            <a:endParaRPr lang="nl-NL" dirty="0"/>
          </a:p>
        </p:txBody>
      </p:sp>
      <p:sp>
        <p:nvSpPr>
          <p:cNvPr id="7" name="Rechthoek 6">
            <a:extLst>
              <a:ext uri="{FF2B5EF4-FFF2-40B4-BE49-F238E27FC236}">
                <a16:creationId xmlns:a16="http://schemas.microsoft.com/office/drawing/2014/main" id="{4D9CDF96-2E2D-43CC-9009-871CB9685D7C}"/>
              </a:ext>
            </a:extLst>
          </p:cNvPr>
          <p:cNvSpPr/>
          <p:nvPr/>
        </p:nvSpPr>
        <p:spPr>
          <a:xfrm>
            <a:off x="7578586" y="6397381"/>
            <a:ext cx="3403496" cy="369332"/>
          </a:xfrm>
          <a:prstGeom prst="rect">
            <a:avLst/>
          </a:prstGeom>
        </p:spPr>
        <p:txBody>
          <a:bodyPr wrap="none">
            <a:spAutoFit/>
          </a:bodyPr>
          <a:lstStyle/>
          <a:p>
            <a:r>
              <a:rPr lang="nl-NL" dirty="0">
                <a:hlinkClick r:id="rId3"/>
              </a:rPr>
              <a:t>https://youtu.be/wAlDNz8_61Q</a:t>
            </a:r>
            <a:r>
              <a:rPr lang="nl-NL" dirty="0"/>
              <a:t> </a:t>
            </a:r>
          </a:p>
        </p:txBody>
      </p:sp>
      <p:pic>
        <p:nvPicPr>
          <p:cNvPr id="8" name="Onlinemedia 7" title="Bladplukwagen | Buisrailwagen voor gewas werkzaamheden | Steenks Service Buisrailkar blad plukken">
            <a:hlinkClick r:id="" action="ppaction://media"/>
            <a:extLst>
              <a:ext uri="{FF2B5EF4-FFF2-40B4-BE49-F238E27FC236}">
                <a16:creationId xmlns:a16="http://schemas.microsoft.com/office/drawing/2014/main" id="{B0BF7FA6-B79E-4160-A183-C06F4383A144}"/>
              </a:ext>
            </a:extLst>
          </p:cNvPr>
          <p:cNvPicPr>
            <a:picLocks noRot="1" noChangeAspect="1"/>
          </p:cNvPicPr>
          <p:nvPr>
            <a:videoFile r:link="rId1"/>
          </p:nvPr>
        </p:nvPicPr>
        <p:blipFill>
          <a:blip r:embed="rId4"/>
          <a:stretch>
            <a:fillRect/>
          </a:stretch>
        </p:blipFill>
        <p:spPr>
          <a:xfrm>
            <a:off x="2662003" y="1688676"/>
            <a:ext cx="7344260" cy="4131146"/>
          </a:xfrm>
          <a:prstGeom prst="rect">
            <a:avLst/>
          </a:prstGeom>
        </p:spPr>
      </p:pic>
      <p:sp>
        <p:nvSpPr>
          <p:cNvPr id="9" name="Rechthoek 8">
            <a:extLst>
              <a:ext uri="{FF2B5EF4-FFF2-40B4-BE49-F238E27FC236}">
                <a16:creationId xmlns:a16="http://schemas.microsoft.com/office/drawing/2014/main" id="{25896A9D-F0C2-4241-853C-B5C6CD62B82C}"/>
              </a:ext>
            </a:extLst>
          </p:cNvPr>
          <p:cNvSpPr/>
          <p:nvPr/>
        </p:nvSpPr>
        <p:spPr>
          <a:xfrm>
            <a:off x="253667" y="5916322"/>
            <a:ext cx="2817146" cy="646331"/>
          </a:xfrm>
          <a:prstGeom prst="rect">
            <a:avLst/>
          </a:prstGeom>
        </p:spPr>
        <p:txBody>
          <a:bodyPr wrap="square">
            <a:spAutoFit/>
          </a:bodyPr>
          <a:lstStyle/>
          <a:p>
            <a:r>
              <a:rPr lang="nl-NL" dirty="0">
                <a:hlinkClick r:id="rId5"/>
              </a:rPr>
              <a:t>https://www.youtube.com/watch?v=ONKubduxuu0</a:t>
            </a:r>
            <a:r>
              <a:rPr lang="nl-NL" dirty="0"/>
              <a:t> </a:t>
            </a:r>
          </a:p>
        </p:txBody>
      </p:sp>
    </p:spTree>
    <p:extLst>
      <p:ext uri="{BB962C8B-B14F-4D97-AF65-F5344CB8AC3E}">
        <p14:creationId xmlns:p14="http://schemas.microsoft.com/office/powerpoint/2010/main" val="67616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cculaadplaats | Arbocatalogus Bomen, Vaste planten en Zomerbloemen">
            <a:extLst>
              <a:ext uri="{FF2B5EF4-FFF2-40B4-BE49-F238E27FC236}">
                <a16:creationId xmlns:a16="http://schemas.microsoft.com/office/drawing/2014/main" id="{039A6C5F-F221-4A07-9ADC-37CF5A0B7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958" y="4572000"/>
            <a:ext cx="2505075" cy="181927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376E327D-0363-43D6-8FF4-44A64DB69570}"/>
              </a:ext>
            </a:extLst>
          </p:cNvPr>
          <p:cNvSpPr/>
          <p:nvPr/>
        </p:nvSpPr>
        <p:spPr>
          <a:xfrm>
            <a:off x="719999" y="5906504"/>
            <a:ext cx="7148653" cy="369332"/>
          </a:xfrm>
          <a:prstGeom prst="rect">
            <a:avLst/>
          </a:prstGeom>
        </p:spPr>
        <p:txBody>
          <a:bodyPr wrap="square">
            <a:spAutoFit/>
          </a:bodyPr>
          <a:lstStyle/>
          <a:p>
            <a:r>
              <a:rPr lang="nl-NL" dirty="0" err="1">
                <a:hlinkClick r:id="rId3"/>
              </a:rPr>
              <a:t>Stigas</a:t>
            </a:r>
            <a:r>
              <a:rPr lang="nl-NL" dirty="0">
                <a:hlinkClick r:id="rId3"/>
              </a:rPr>
              <a:t> onderzoekt veiligheid aangepaste machines - Hortipoint</a:t>
            </a:r>
            <a:endParaRPr lang="nl-NL" dirty="0"/>
          </a:p>
        </p:txBody>
      </p:sp>
      <p:sp>
        <p:nvSpPr>
          <p:cNvPr id="6" name="Rechthoek 5">
            <a:extLst>
              <a:ext uri="{FF2B5EF4-FFF2-40B4-BE49-F238E27FC236}">
                <a16:creationId xmlns:a16="http://schemas.microsoft.com/office/drawing/2014/main" id="{DFA94294-E93D-41CB-BB6E-487DB1E3DC20}"/>
              </a:ext>
            </a:extLst>
          </p:cNvPr>
          <p:cNvSpPr/>
          <p:nvPr/>
        </p:nvSpPr>
        <p:spPr>
          <a:xfrm>
            <a:off x="719999" y="1255933"/>
            <a:ext cx="8796980" cy="2739211"/>
          </a:xfrm>
          <a:prstGeom prst="rect">
            <a:avLst/>
          </a:prstGeom>
        </p:spPr>
        <p:txBody>
          <a:bodyPr wrap="square">
            <a:spAutoFit/>
          </a:bodyPr>
          <a:lstStyle/>
          <a:p>
            <a:r>
              <a:rPr lang="nl-NL" sz="2800" dirty="0" err="1">
                <a:solidFill>
                  <a:srgbClr val="111111"/>
                </a:solidFill>
                <a:latin typeface="Lato"/>
              </a:rPr>
              <a:t>Stigas</a:t>
            </a:r>
            <a:r>
              <a:rPr lang="nl-NL" sz="2800" dirty="0">
                <a:solidFill>
                  <a:srgbClr val="111111"/>
                </a:solidFill>
                <a:latin typeface="Lato"/>
              </a:rPr>
              <a:t> onderzoekt veiligheid aangepaste machines</a:t>
            </a:r>
          </a:p>
          <a:p>
            <a:endParaRPr lang="nl-NL" dirty="0">
              <a:solidFill>
                <a:srgbClr val="444444"/>
              </a:solidFill>
              <a:latin typeface="Lato"/>
            </a:endParaRPr>
          </a:p>
          <a:p>
            <a:r>
              <a:rPr lang="nl-NL" dirty="0" err="1">
                <a:solidFill>
                  <a:srgbClr val="222222"/>
                </a:solidFill>
                <a:latin typeface="Lato"/>
              </a:rPr>
              <a:t>Stigas</a:t>
            </a:r>
            <a:r>
              <a:rPr lang="nl-NL" dirty="0">
                <a:solidFill>
                  <a:srgbClr val="222222"/>
                </a:solidFill>
                <a:latin typeface="Lato"/>
              </a:rPr>
              <a:t> gaat zelfgebouwde en verbouwde machines in onder andere de boomkwekerij in kaart brengen, met als doel om ongelukken en andere risico’s te voorkomen.</a:t>
            </a:r>
          </a:p>
          <a:p>
            <a:endParaRPr lang="nl-NL" dirty="0">
              <a:solidFill>
                <a:srgbClr val="222222"/>
              </a:solidFill>
              <a:latin typeface="Lato"/>
            </a:endParaRPr>
          </a:p>
          <a:p>
            <a:pPr marL="285750" indent="-285750">
              <a:buFont typeface="Arial" panose="020B0604020202020204" pitchFamily="34" charset="0"/>
              <a:buChar char="•"/>
            </a:pPr>
            <a:r>
              <a:rPr lang="nl-NL" dirty="0">
                <a:solidFill>
                  <a:srgbClr val="222222"/>
                </a:solidFill>
                <a:latin typeface="Lato"/>
              </a:rPr>
              <a:t>De meeste ongelukken in de agrarische en groene sector gebeuren volgens </a:t>
            </a:r>
            <a:r>
              <a:rPr lang="nl-NL" dirty="0" err="1">
                <a:solidFill>
                  <a:srgbClr val="222222"/>
                </a:solidFill>
                <a:latin typeface="Lato"/>
              </a:rPr>
              <a:t>Stigas</a:t>
            </a:r>
            <a:r>
              <a:rPr lang="nl-NL" dirty="0">
                <a:solidFill>
                  <a:srgbClr val="222222"/>
                </a:solidFill>
                <a:latin typeface="Lato"/>
              </a:rPr>
              <a:t> met machines, vaak door contact met bewegende delen als bijvoorbeeld afscherming of beveiliging ontbreekt. </a:t>
            </a:r>
          </a:p>
          <a:p>
            <a:pPr marL="285750" indent="-285750">
              <a:buFont typeface="Arial" panose="020B0604020202020204" pitchFamily="34" charset="0"/>
              <a:buChar char="•"/>
            </a:pPr>
            <a:r>
              <a:rPr lang="nl-NL" dirty="0">
                <a:solidFill>
                  <a:srgbClr val="222222"/>
                </a:solidFill>
                <a:latin typeface="Lato"/>
              </a:rPr>
              <a:t>Verbouwde machines brengen extra risico’s met zich mee.</a:t>
            </a:r>
            <a:endParaRPr lang="nl-NL" b="0" i="0" dirty="0">
              <a:solidFill>
                <a:srgbClr val="222222"/>
              </a:solidFill>
              <a:effectLst/>
              <a:latin typeface="Lato"/>
            </a:endParaRPr>
          </a:p>
        </p:txBody>
      </p:sp>
    </p:spTree>
    <p:extLst>
      <p:ext uri="{BB962C8B-B14F-4D97-AF65-F5344CB8AC3E}">
        <p14:creationId xmlns:p14="http://schemas.microsoft.com/office/powerpoint/2010/main" val="38823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3" name="Rechthoek 2">
            <a:extLst>
              <a:ext uri="{FF2B5EF4-FFF2-40B4-BE49-F238E27FC236}">
                <a16:creationId xmlns:a16="http://schemas.microsoft.com/office/drawing/2014/main" id="{F82BE131-D201-4A55-9139-8EE4EF7BE230}"/>
              </a:ext>
            </a:extLst>
          </p:cNvPr>
          <p:cNvSpPr/>
          <p:nvPr/>
        </p:nvSpPr>
        <p:spPr>
          <a:xfrm>
            <a:off x="3070813" y="1038178"/>
            <a:ext cx="3025187" cy="553998"/>
          </a:xfrm>
          <a:prstGeom prst="rect">
            <a:avLst/>
          </a:prstGeom>
        </p:spPr>
        <p:txBody>
          <a:bodyPr wrap="none">
            <a:spAutoFit/>
          </a:bodyPr>
          <a:lstStyle/>
          <a:p>
            <a:pPr algn="ctr"/>
            <a:r>
              <a:rPr lang="nl-NL" sz="3000" cap="all" dirty="0">
                <a:solidFill>
                  <a:srgbClr val="CCCC00"/>
                </a:solidFill>
                <a:latin typeface="DINPro-Bold"/>
              </a:rPr>
              <a:t>BUISRAILSYSTEEM</a:t>
            </a:r>
            <a:endParaRPr lang="nl-NL" sz="3000" b="0" i="0" cap="all" dirty="0">
              <a:solidFill>
                <a:srgbClr val="330000"/>
              </a:solidFill>
              <a:effectLst/>
              <a:latin typeface="DINPro-Bold"/>
            </a:endParaRPr>
          </a:p>
        </p:txBody>
      </p:sp>
      <p:sp>
        <p:nvSpPr>
          <p:cNvPr id="6" name="Rechthoek 5">
            <a:extLst>
              <a:ext uri="{FF2B5EF4-FFF2-40B4-BE49-F238E27FC236}">
                <a16:creationId xmlns:a16="http://schemas.microsoft.com/office/drawing/2014/main" id="{1F456828-4899-4B83-A8F1-A140E1E8B93E}"/>
              </a:ext>
            </a:extLst>
          </p:cNvPr>
          <p:cNvSpPr/>
          <p:nvPr/>
        </p:nvSpPr>
        <p:spPr>
          <a:xfrm>
            <a:off x="4224906" y="6274271"/>
            <a:ext cx="6096000" cy="984885"/>
          </a:xfrm>
          <a:prstGeom prst="rect">
            <a:avLst/>
          </a:prstGeom>
        </p:spPr>
        <p:txBody>
          <a:bodyPr>
            <a:spAutoFit/>
          </a:bodyPr>
          <a:lstStyle/>
          <a:p>
            <a:r>
              <a:rPr lang="nl-NL" sz="2200" dirty="0">
                <a:latin typeface="Roboto"/>
              </a:rPr>
              <a:t> </a:t>
            </a:r>
          </a:p>
          <a:p>
            <a:br>
              <a:rPr lang="nl-NL" dirty="0">
                <a:solidFill>
                  <a:srgbClr val="000000"/>
                </a:solidFill>
                <a:latin typeface="Roboto"/>
              </a:rPr>
            </a:br>
            <a:endParaRPr lang="nl-NL" dirty="0"/>
          </a:p>
        </p:txBody>
      </p:sp>
      <p:pic>
        <p:nvPicPr>
          <p:cNvPr id="4" name="Onlinemedia 3" title="CONTROL LIFT 3000 - Berkvens greenhouse mobility">
            <a:hlinkClick r:id="" action="ppaction://media"/>
            <a:extLst>
              <a:ext uri="{FF2B5EF4-FFF2-40B4-BE49-F238E27FC236}">
                <a16:creationId xmlns:a16="http://schemas.microsoft.com/office/drawing/2014/main" id="{82ECFC70-084F-4064-9E26-C10D0B8611F2}"/>
              </a:ext>
            </a:extLst>
          </p:cNvPr>
          <p:cNvPicPr>
            <a:picLocks noRot="1" noChangeAspect="1"/>
          </p:cNvPicPr>
          <p:nvPr>
            <a:videoFile r:link="rId1"/>
          </p:nvPr>
        </p:nvPicPr>
        <p:blipFill>
          <a:blip r:embed="rId3"/>
          <a:stretch>
            <a:fillRect/>
          </a:stretch>
        </p:blipFill>
        <p:spPr>
          <a:xfrm>
            <a:off x="1819793" y="1700868"/>
            <a:ext cx="7344260" cy="4131146"/>
          </a:xfrm>
          <a:prstGeom prst="rect">
            <a:avLst/>
          </a:prstGeom>
        </p:spPr>
      </p:pic>
      <p:sp>
        <p:nvSpPr>
          <p:cNvPr id="7" name="Rechthoek 6">
            <a:extLst>
              <a:ext uri="{FF2B5EF4-FFF2-40B4-BE49-F238E27FC236}">
                <a16:creationId xmlns:a16="http://schemas.microsoft.com/office/drawing/2014/main" id="{A40F054A-823A-4E3B-BC31-DBCB7D745F4B}"/>
              </a:ext>
            </a:extLst>
          </p:cNvPr>
          <p:cNvSpPr/>
          <p:nvPr/>
        </p:nvSpPr>
        <p:spPr>
          <a:xfrm>
            <a:off x="3227817" y="6274271"/>
            <a:ext cx="5711885" cy="369332"/>
          </a:xfrm>
          <a:prstGeom prst="rect">
            <a:avLst/>
          </a:prstGeom>
        </p:spPr>
        <p:txBody>
          <a:bodyPr wrap="none">
            <a:spAutoFit/>
          </a:bodyPr>
          <a:lstStyle/>
          <a:p>
            <a:r>
              <a:rPr lang="en-US" dirty="0">
                <a:latin typeface="Roboto"/>
              </a:rPr>
              <a:t>CONTROL LIFT 3000 - </a:t>
            </a:r>
            <a:r>
              <a:rPr lang="en-US" dirty="0" err="1">
                <a:latin typeface="Roboto"/>
              </a:rPr>
              <a:t>Berkvens</a:t>
            </a:r>
            <a:r>
              <a:rPr lang="en-US" dirty="0">
                <a:latin typeface="Roboto"/>
              </a:rPr>
              <a:t> greenhouse mobility</a:t>
            </a:r>
            <a:endParaRPr lang="en-US" b="0" i="0" dirty="0">
              <a:effectLst/>
              <a:latin typeface="Roboto"/>
            </a:endParaRPr>
          </a:p>
        </p:txBody>
      </p:sp>
    </p:spTree>
    <p:extLst>
      <p:ext uri="{BB962C8B-B14F-4D97-AF65-F5344CB8AC3E}">
        <p14:creationId xmlns:p14="http://schemas.microsoft.com/office/powerpoint/2010/main" val="1702504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p 1: Inventarisatie - RI&amp;E">
            <a:extLst>
              <a:ext uri="{FF2B5EF4-FFF2-40B4-BE49-F238E27FC236}">
                <a16:creationId xmlns:a16="http://schemas.microsoft.com/office/drawing/2014/main" id="{7EB2695A-1402-447D-8BCC-CFDEE8395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23" y="4764505"/>
            <a:ext cx="5925177" cy="19498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 RI&amp;E voor de recreatiesector opnieuw erkend! - KIKK-recreatie">
            <a:extLst>
              <a:ext uri="{FF2B5EF4-FFF2-40B4-BE49-F238E27FC236}">
                <a16:creationId xmlns:a16="http://schemas.microsoft.com/office/drawing/2014/main" id="{24ABD05E-E502-46FA-934E-A906A5E88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62" y="853491"/>
            <a:ext cx="4536425" cy="19498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ver de RI&amp;amp;E - RIE-toets.nl">
            <a:extLst>
              <a:ext uri="{FF2B5EF4-FFF2-40B4-BE49-F238E27FC236}">
                <a16:creationId xmlns:a16="http://schemas.microsoft.com/office/drawing/2014/main" id="{A686681E-92E3-4E58-A68F-0C7DBCB880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2706" y="432385"/>
            <a:ext cx="5009147" cy="500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1"/>
            <a:ext cx="6514353" cy="523220"/>
          </a:xfrm>
          <a:prstGeom prst="rect">
            <a:avLst/>
          </a:prstGeom>
          <a:noFill/>
        </p:spPr>
        <p:txBody>
          <a:bodyPr wrap="square" rtlCol="0">
            <a:spAutoFit/>
          </a:bodyPr>
          <a:lstStyle/>
          <a:p>
            <a:r>
              <a:rPr lang="en-US" sz="2800" b="1" dirty="0">
                <a:latin typeface="Arial"/>
                <a:cs typeface="Arial"/>
              </a:rPr>
              <a:t>   RI &amp; E</a:t>
            </a:r>
          </a:p>
        </p:txBody>
      </p:sp>
      <p:pic>
        <p:nvPicPr>
          <p:cNvPr id="2" name="Afbeelding 1"/>
          <p:cNvPicPr>
            <a:picLocks noChangeAspect="1"/>
          </p:cNvPicPr>
          <p:nvPr/>
        </p:nvPicPr>
        <p:blipFill>
          <a:blip r:embed="rId2"/>
          <a:stretch>
            <a:fillRect/>
          </a:stretch>
        </p:blipFill>
        <p:spPr>
          <a:xfrm>
            <a:off x="940744" y="810721"/>
            <a:ext cx="6107780" cy="5517300"/>
          </a:xfrm>
          <a:prstGeom prst="rect">
            <a:avLst/>
          </a:prstGeom>
        </p:spPr>
      </p:pic>
      <p:pic>
        <p:nvPicPr>
          <p:cNvPr id="5122" name="Picture 2" descr="Tools - RI&amp;E | Werk &amp; Veiligheid - Kennisplatform over preventie, RI&amp;E en  sociale veiligheid">
            <a:extLst>
              <a:ext uri="{FF2B5EF4-FFF2-40B4-BE49-F238E27FC236}">
                <a16:creationId xmlns:a16="http://schemas.microsoft.com/office/drawing/2014/main" id="{C9364292-5481-4DFC-856F-51663EF45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555" y="4161780"/>
            <a:ext cx="3162550" cy="23688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etrek werknemers bij de RI&amp;amp;E - ORnet">
            <a:extLst>
              <a:ext uri="{FF2B5EF4-FFF2-40B4-BE49-F238E27FC236}">
                <a16:creationId xmlns:a16="http://schemas.microsoft.com/office/drawing/2014/main" id="{68CE625A-6EC1-4297-881B-B70180CEC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217" y="201780"/>
            <a:ext cx="405765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9322" y="2642581"/>
            <a:ext cx="6228676" cy="646331"/>
          </a:xfrm>
          <a:prstGeom prst="rect">
            <a:avLst/>
          </a:prstGeom>
          <a:noFill/>
        </p:spPr>
        <p:txBody>
          <a:bodyPr wrap="square" rtlCol="0">
            <a:spAutoFit/>
          </a:bodyPr>
          <a:lstStyle/>
          <a:p>
            <a:r>
              <a:rPr lang="en-US" sz="3600" b="1" dirty="0" err="1">
                <a:solidFill>
                  <a:srgbClr val="1C8F37"/>
                </a:solidFill>
                <a:latin typeface="Arial"/>
                <a:cs typeface="Arial"/>
              </a:rPr>
              <a:t>Veilig</a:t>
            </a:r>
            <a:r>
              <a:rPr lang="en-US" sz="3600" b="1" dirty="0">
                <a:solidFill>
                  <a:srgbClr val="1C8F37"/>
                </a:solidFill>
                <a:latin typeface="Arial"/>
                <a:cs typeface="Arial"/>
              </a:rPr>
              <a:t> </a:t>
            </a:r>
            <a:r>
              <a:rPr lang="en-US" sz="3600" b="1" dirty="0" err="1">
                <a:solidFill>
                  <a:srgbClr val="1C8F37"/>
                </a:solidFill>
                <a:latin typeface="Arial"/>
                <a:cs typeface="Arial"/>
              </a:rPr>
              <a:t>werken</a:t>
            </a:r>
            <a:endParaRPr lang="en-US" sz="3600" b="1" dirty="0">
              <a:solidFill>
                <a:srgbClr val="1C8F37"/>
              </a:solidFill>
              <a:latin typeface="Arial"/>
              <a:cs typeface="Arial"/>
            </a:endParaRPr>
          </a:p>
        </p:txBody>
      </p:sp>
      <p:pic>
        <p:nvPicPr>
          <p:cNvPr id="2" name="Afbeelding 1"/>
          <p:cNvPicPr>
            <a:picLocks noChangeAspect="1"/>
          </p:cNvPicPr>
          <p:nvPr/>
        </p:nvPicPr>
        <p:blipFill>
          <a:blip r:embed="rId2"/>
          <a:stretch>
            <a:fillRect/>
          </a:stretch>
        </p:blipFill>
        <p:spPr>
          <a:xfrm>
            <a:off x="5686927" y="1138325"/>
            <a:ext cx="3723960" cy="5260832"/>
          </a:xfrm>
          <a:prstGeom prst="rect">
            <a:avLst/>
          </a:prstGeom>
        </p:spPr>
      </p:pic>
    </p:spTree>
    <p:extLst>
      <p:ext uri="{BB962C8B-B14F-4D97-AF65-F5344CB8AC3E}">
        <p14:creationId xmlns:p14="http://schemas.microsoft.com/office/powerpoint/2010/main" val="66256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1"/>
            <a:ext cx="6514353" cy="523220"/>
          </a:xfrm>
          <a:prstGeom prst="rect">
            <a:avLst/>
          </a:prstGeom>
          <a:noFill/>
        </p:spPr>
        <p:txBody>
          <a:bodyPr wrap="square" rtlCol="0">
            <a:spAutoFit/>
          </a:bodyPr>
          <a:lstStyle/>
          <a:p>
            <a:r>
              <a:rPr lang="en-US" sz="2800" b="1" dirty="0">
                <a:latin typeface="Arial"/>
                <a:cs typeface="Arial"/>
              </a:rPr>
              <a:t>   </a:t>
            </a:r>
            <a:r>
              <a:rPr lang="en-US" sz="2800" b="1" dirty="0" err="1">
                <a:latin typeface="Arial"/>
                <a:cs typeface="Arial"/>
              </a:rPr>
              <a:t>Taak</a:t>
            </a:r>
            <a:r>
              <a:rPr lang="en-US" sz="2800" b="1" dirty="0">
                <a:latin typeface="Arial"/>
                <a:cs typeface="Arial"/>
              </a:rPr>
              <a:t> van de </a:t>
            </a:r>
            <a:r>
              <a:rPr lang="en-US" sz="2800" b="1" dirty="0" err="1">
                <a:latin typeface="Arial"/>
                <a:cs typeface="Arial"/>
              </a:rPr>
              <a:t>ondernemer</a:t>
            </a:r>
            <a:endParaRPr lang="en-US" sz="2800" b="1" dirty="0">
              <a:latin typeface="Arial"/>
              <a:cs typeface="Arial"/>
            </a:endParaRPr>
          </a:p>
        </p:txBody>
      </p:sp>
      <p:pic>
        <p:nvPicPr>
          <p:cNvPr id="7" name="Afbeelding 6"/>
          <p:cNvPicPr>
            <a:picLocks noChangeAspect="1"/>
          </p:cNvPicPr>
          <p:nvPr/>
        </p:nvPicPr>
        <p:blipFill>
          <a:blip r:embed="rId2"/>
          <a:stretch>
            <a:fillRect/>
          </a:stretch>
        </p:blipFill>
        <p:spPr>
          <a:xfrm>
            <a:off x="2333625" y="1472228"/>
            <a:ext cx="7730398" cy="1072989"/>
          </a:xfrm>
          <a:prstGeom prst="rect">
            <a:avLst/>
          </a:prstGeom>
        </p:spPr>
      </p:pic>
      <p:pic>
        <p:nvPicPr>
          <p:cNvPr id="8" name="Afbeelding 7"/>
          <p:cNvPicPr>
            <a:picLocks noChangeAspect="1"/>
          </p:cNvPicPr>
          <p:nvPr/>
        </p:nvPicPr>
        <p:blipFill>
          <a:blip r:embed="rId3"/>
          <a:stretch>
            <a:fillRect/>
          </a:stretch>
        </p:blipFill>
        <p:spPr>
          <a:xfrm>
            <a:off x="8771893" y="4128722"/>
            <a:ext cx="1292131" cy="1457475"/>
          </a:xfrm>
          <a:prstGeom prst="rect">
            <a:avLst/>
          </a:prstGeom>
        </p:spPr>
      </p:pic>
      <p:pic>
        <p:nvPicPr>
          <p:cNvPr id="3" name="Afbeelding 2"/>
          <p:cNvPicPr>
            <a:picLocks noChangeAspect="1"/>
          </p:cNvPicPr>
          <p:nvPr/>
        </p:nvPicPr>
        <p:blipFill>
          <a:blip r:embed="rId4"/>
          <a:stretch>
            <a:fillRect/>
          </a:stretch>
        </p:blipFill>
        <p:spPr>
          <a:xfrm>
            <a:off x="2254603" y="2999279"/>
            <a:ext cx="7524750" cy="3048000"/>
          </a:xfrm>
          <a:prstGeom prst="rect">
            <a:avLst/>
          </a:prstGeom>
        </p:spPr>
      </p:pic>
    </p:spTree>
    <p:extLst>
      <p:ext uri="{BB962C8B-B14F-4D97-AF65-F5344CB8AC3E}">
        <p14:creationId xmlns:p14="http://schemas.microsoft.com/office/powerpoint/2010/main" val="178033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3766" y="810721"/>
            <a:ext cx="6514353" cy="523220"/>
          </a:xfrm>
          <a:prstGeom prst="rect">
            <a:avLst/>
          </a:prstGeom>
          <a:noFill/>
        </p:spPr>
        <p:txBody>
          <a:bodyPr wrap="square" rtlCol="0">
            <a:spAutoFit/>
          </a:bodyPr>
          <a:lstStyle/>
          <a:p>
            <a:r>
              <a:rPr lang="en-US" sz="2800" b="1" dirty="0">
                <a:latin typeface="Arial"/>
                <a:cs typeface="Arial"/>
              </a:rPr>
              <a:t>   </a:t>
            </a:r>
            <a:r>
              <a:rPr lang="en-US" sz="2800" b="1" dirty="0" err="1">
                <a:latin typeface="Arial"/>
                <a:cs typeface="Arial"/>
              </a:rPr>
              <a:t>Plichten</a:t>
            </a:r>
            <a:r>
              <a:rPr lang="en-US" sz="2800" b="1" dirty="0">
                <a:latin typeface="Arial"/>
                <a:cs typeface="Arial"/>
              </a:rPr>
              <a:t> </a:t>
            </a:r>
            <a:r>
              <a:rPr lang="en-US" sz="2800" b="1" dirty="0" err="1">
                <a:latin typeface="Arial"/>
                <a:cs typeface="Arial"/>
              </a:rPr>
              <a:t>voor</a:t>
            </a:r>
            <a:r>
              <a:rPr lang="en-US" sz="2800" b="1" dirty="0">
                <a:latin typeface="Arial"/>
                <a:cs typeface="Arial"/>
              </a:rPr>
              <a:t> </a:t>
            </a:r>
            <a:r>
              <a:rPr lang="en-US" sz="2800" b="1" dirty="0" err="1">
                <a:latin typeface="Arial"/>
                <a:cs typeface="Arial"/>
              </a:rPr>
              <a:t>werknemers</a:t>
            </a:r>
            <a:endParaRPr lang="en-US" sz="2800" b="1" dirty="0">
              <a:latin typeface="Arial"/>
              <a:cs typeface="Arial"/>
            </a:endParaRPr>
          </a:p>
        </p:txBody>
      </p:sp>
      <p:pic>
        <p:nvPicPr>
          <p:cNvPr id="2" name="Afbeelding 1"/>
          <p:cNvPicPr>
            <a:picLocks noChangeAspect="1"/>
          </p:cNvPicPr>
          <p:nvPr/>
        </p:nvPicPr>
        <p:blipFill>
          <a:blip r:embed="rId2"/>
          <a:stretch>
            <a:fillRect/>
          </a:stretch>
        </p:blipFill>
        <p:spPr>
          <a:xfrm>
            <a:off x="2301923" y="1430376"/>
            <a:ext cx="6726782" cy="490257"/>
          </a:xfrm>
          <a:prstGeom prst="rect">
            <a:avLst/>
          </a:prstGeom>
        </p:spPr>
      </p:pic>
      <p:pic>
        <p:nvPicPr>
          <p:cNvPr id="3" name="Afbeelding 2"/>
          <p:cNvPicPr>
            <a:picLocks noChangeAspect="1"/>
          </p:cNvPicPr>
          <p:nvPr/>
        </p:nvPicPr>
        <p:blipFill>
          <a:blip r:embed="rId3"/>
          <a:stretch>
            <a:fillRect/>
          </a:stretch>
        </p:blipFill>
        <p:spPr>
          <a:xfrm>
            <a:off x="2301923" y="2337262"/>
            <a:ext cx="7486650" cy="1438275"/>
          </a:xfrm>
          <a:prstGeom prst="rect">
            <a:avLst/>
          </a:prstGeom>
        </p:spPr>
      </p:pic>
      <p:pic>
        <p:nvPicPr>
          <p:cNvPr id="7" name="Afbeelding 6"/>
          <p:cNvPicPr>
            <a:picLocks noChangeAspect="1"/>
          </p:cNvPicPr>
          <p:nvPr/>
        </p:nvPicPr>
        <p:blipFill>
          <a:blip r:embed="rId4"/>
          <a:stretch>
            <a:fillRect/>
          </a:stretch>
        </p:blipFill>
        <p:spPr>
          <a:xfrm>
            <a:off x="3890437" y="3897542"/>
            <a:ext cx="4411127" cy="1938814"/>
          </a:xfrm>
          <a:prstGeom prst="rect">
            <a:avLst/>
          </a:prstGeom>
        </p:spPr>
      </p:pic>
    </p:spTree>
    <p:extLst>
      <p:ext uri="{BB962C8B-B14F-4D97-AF65-F5344CB8AC3E}">
        <p14:creationId xmlns:p14="http://schemas.microsoft.com/office/powerpoint/2010/main" val="18606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856256" y="1503219"/>
            <a:ext cx="8076827" cy="637961"/>
          </a:xfrm>
          <a:prstGeom prst="rect">
            <a:avLst/>
          </a:prstGeom>
        </p:spPr>
      </p:pic>
      <p:pic>
        <p:nvPicPr>
          <p:cNvPr id="3" name="Afbeelding 2"/>
          <p:cNvPicPr>
            <a:picLocks noChangeAspect="1"/>
          </p:cNvPicPr>
          <p:nvPr/>
        </p:nvPicPr>
        <p:blipFill>
          <a:blip r:embed="rId3"/>
          <a:stretch>
            <a:fillRect/>
          </a:stretch>
        </p:blipFill>
        <p:spPr>
          <a:xfrm>
            <a:off x="1856255" y="2674936"/>
            <a:ext cx="7581900" cy="1076325"/>
          </a:xfrm>
          <a:prstGeom prst="rect">
            <a:avLst/>
          </a:prstGeom>
        </p:spPr>
      </p:pic>
      <p:pic>
        <p:nvPicPr>
          <p:cNvPr id="7" name="Afbeelding 6"/>
          <p:cNvPicPr>
            <a:picLocks noChangeAspect="1"/>
          </p:cNvPicPr>
          <p:nvPr/>
        </p:nvPicPr>
        <p:blipFill>
          <a:blip r:embed="rId4"/>
          <a:stretch>
            <a:fillRect/>
          </a:stretch>
        </p:blipFill>
        <p:spPr>
          <a:xfrm>
            <a:off x="6795912" y="3743721"/>
            <a:ext cx="3547532" cy="2511174"/>
          </a:xfrm>
          <a:prstGeom prst="rect">
            <a:avLst/>
          </a:prstGeom>
        </p:spPr>
      </p:pic>
    </p:spTree>
    <p:extLst>
      <p:ext uri="{BB962C8B-B14F-4D97-AF65-F5344CB8AC3E}">
        <p14:creationId xmlns:p14="http://schemas.microsoft.com/office/powerpoint/2010/main" val="9537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155574" y="719179"/>
            <a:ext cx="5460149" cy="769441"/>
          </a:xfrm>
          <a:prstGeom prst="rect">
            <a:avLst/>
          </a:prstGeom>
          <a:noFill/>
        </p:spPr>
        <p:txBody>
          <a:bodyPr wrap="none" rtlCol="0">
            <a:spAutoFit/>
          </a:bodyPr>
          <a:lstStyle/>
          <a:p>
            <a:r>
              <a:rPr lang="nl-NL" sz="4400" dirty="0"/>
              <a:t>Plantenteelt </a:t>
            </a:r>
            <a:r>
              <a:rPr lang="nl-NL" sz="4400" dirty="0" err="1"/>
              <a:t>vakdag</a:t>
            </a:r>
            <a:r>
              <a:rPr lang="nl-NL" sz="4400" dirty="0"/>
              <a:t>  </a:t>
            </a:r>
          </a:p>
        </p:txBody>
      </p:sp>
      <p:sp>
        <p:nvSpPr>
          <p:cNvPr id="5" name="Tekstvak 4">
            <a:extLst>
              <a:ext uri="{FF2B5EF4-FFF2-40B4-BE49-F238E27FC236}">
                <a16:creationId xmlns:a16="http://schemas.microsoft.com/office/drawing/2014/main" id="{E21E1832-0911-4D1B-833B-015388B2AD9B}"/>
              </a:ext>
            </a:extLst>
          </p:cNvPr>
          <p:cNvSpPr txBox="1"/>
          <p:nvPr/>
        </p:nvSpPr>
        <p:spPr>
          <a:xfrm>
            <a:off x="10037135" y="6411433"/>
            <a:ext cx="954107" cy="369332"/>
          </a:xfrm>
          <a:prstGeom prst="rect">
            <a:avLst/>
          </a:prstGeom>
          <a:noFill/>
        </p:spPr>
        <p:txBody>
          <a:bodyPr wrap="none" rtlCol="0">
            <a:spAutoFit/>
          </a:bodyPr>
          <a:lstStyle/>
          <a:p>
            <a:r>
              <a:rPr lang="nl-NL" dirty="0"/>
              <a:t>B. Boer</a:t>
            </a:r>
          </a:p>
        </p:txBody>
      </p:sp>
      <p:pic>
        <p:nvPicPr>
          <p:cNvPr id="9218" name="Picture 2" descr="Afbeeldingsresultaat voor arbo">
            <a:extLst>
              <a:ext uri="{FF2B5EF4-FFF2-40B4-BE49-F238E27FC236}">
                <a16:creationId xmlns:a16="http://schemas.microsoft.com/office/drawing/2014/main" id="{3720FFE8-4814-4D12-A984-72E3D37C5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58" y="3738599"/>
            <a:ext cx="857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erelateerde afbeelding">
            <a:extLst>
              <a:ext uri="{FF2B5EF4-FFF2-40B4-BE49-F238E27FC236}">
                <a16:creationId xmlns:a16="http://schemas.microsoft.com/office/drawing/2014/main" id="{403FA873-7BCF-490A-95F4-0FB33CD41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008" y="614326"/>
            <a:ext cx="5972175" cy="25050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Gerelateerde afbeelding">
            <a:extLst>
              <a:ext uri="{FF2B5EF4-FFF2-40B4-BE49-F238E27FC236}">
                <a16:creationId xmlns:a16="http://schemas.microsoft.com/office/drawing/2014/main" id="{C99066C1-4DD0-419E-B134-57674DD3A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69065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sp>
        <p:nvSpPr>
          <p:cNvPr id="4" name="Rechthoek 3">
            <a:extLst>
              <a:ext uri="{FF2B5EF4-FFF2-40B4-BE49-F238E27FC236}">
                <a16:creationId xmlns:a16="http://schemas.microsoft.com/office/drawing/2014/main" id="{86CD52CE-99FF-453C-931D-70A2DA415B63}"/>
              </a:ext>
            </a:extLst>
          </p:cNvPr>
          <p:cNvSpPr/>
          <p:nvPr/>
        </p:nvSpPr>
        <p:spPr>
          <a:xfrm>
            <a:off x="2340664" y="2732310"/>
            <a:ext cx="7211897" cy="2862322"/>
          </a:xfrm>
          <a:prstGeom prst="rect">
            <a:avLst/>
          </a:prstGeom>
        </p:spPr>
        <p:txBody>
          <a:bodyPr wrap="square">
            <a:spAutoFit/>
          </a:bodyPr>
          <a:lstStyle/>
          <a:p>
            <a:pPr marL="109728" indent="0">
              <a:buNone/>
            </a:pPr>
            <a:r>
              <a:rPr lang="nl-NL" b="1" dirty="0"/>
              <a:t>Glastelers:</a:t>
            </a:r>
          </a:p>
          <a:p>
            <a:pPr marL="109728" indent="0">
              <a:buNone/>
            </a:pPr>
            <a:endParaRPr lang="nl-NL" b="1" dirty="0"/>
          </a:p>
          <a:p>
            <a:pPr marL="109728" indent="0">
              <a:buNone/>
            </a:pPr>
            <a:r>
              <a:rPr lang="nl-NL" b="1" dirty="0"/>
              <a:t>Opdracht niveau 2</a:t>
            </a:r>
          </a:p>
          <a:p>
            <a:pPr marL="109728" indent="0">
              <a:buNone/>
            </a:pPr>
            <a:endParaRPr lang="nl-NL" b="1" dirty="0"/>
          </a:p>
          <a:p>
            <a:pPr marL="852678" lvl="1" indent="-285750">
              <a:buFont typeface="Wingdings" panose="05000000000000000000" pitchFamily="2" charset="2"/>
              <a:buChar char="Ø"/>
            </a:pPr>
            <a:r>
              <a:rPr lang="nl-NL" dirty="0"/>
              <a:t>Maak de lesbrief over ARBO in de glastuinbouw</a:t>
            </a:r>
          </a:p>
          <a:p>
            <a:pPr marL="395478" indent="-285750">
              <a:buFont typeface="Wingdings" panose="05000000000000000000" pitchFamily="2" charset="2"/>
              <a:buChar char="Ø"/>
            </a:pPr>
            <a:endParaRPr lang="nl-NL" dirty="0"/>
          </a:p>
          <a:p>
            <a:pPr marL="395478" indent="-285750">
              <a:buFont typeface="Wingdings" panose="05000000000000000000" pitchFamily="2" charset="2"/>
              <a:buChar char="Ø"/>
            </a:pPr>
            <a:endParaRPr lang="nl-NL" dirty="0"/>
          </a:p>
          <a:p>
            <a:pPr marL="109728"/>
            <a:r>
              <a:rPr lang="nl-NL" b="1" dirty="0"/>
              <a:t>Opdracht niveau 3&amp;4: </a:t>
            </a:r>
          </a:p>
          <a:p>
            <a:pPr marL="109728"/>
            <a:endParaRPr lang="nl-NL" b="1" dirty="0"/>
          </a:p>
          <a:p>
            <a:pPr marL="852678" lvl="1" indent="-285750">
              <a:buFont typeface="Wingdings" panose="05000000000000000000" pitchFamily="2" charset="2"/>
              <a:buChar char="Ø"/>
            </a:pPr>
            <a:r>
              <a:rPr lang="nl-NL" dirty="0"/>
              <a:t>Maak de lesbrief over ARBO in de glastuinbouw </a:t>
            </a:r>
          </a:p>
        </p:txBody>
      </p:sp>
    </p:spTree>
    <p:extLst>
      <p:ext uri="{BB962C8B-B14F-4D97-AF65-F5344CB8AC3E}">
        <p14:creationId xmlns:p14="http://schemas.microsoft.com/office/powerpoint/2010/main" val="41039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4632" y="1771365"/>
            <a:ext cx="8229600" cy="3658411"/>
          </a:xfrm>
        </p:spPr>
        <p:txBody>
          <a:bodyPr>
            <a:normAutofit/>
          </a:bodyPr>
          <a:lstStyle/>
          <a:p>
            <a:pPr marL="109728" indent="0">
              <a:buNone/>
            </a:pPr>
            <a:r>
              <a:rPr lang="nl-NL" b="1" dirty="0"/>
              <a:t>Boomtelers:</a:t>
            </a:r>
          </a:p>
          <a:p>
            <a:pPr marL="109728" indent="0">
              <a:buNone/>
            </a:pPr>
            <a:endParaRPr lang="nl-NL" b="1" dirty="0"/>
          </a:p>
          <a:p>
            <a:pPr marL="109728" indent="0">
              <a:buNone/>
            </a:pPr>
            <a:r>
              <a:rPr lang="nl-NL" dirty="0" err="1"/>
              <a:t>Niv</a:t>
            </a:r>
            <a:r>
              <a:rPr lang="nl-NL" dirty="0"/>
              <a:t> 2:</a:t>
            </a:r>
          </a:p>
          <a:p>
            <a:pPr marL="109728" indent="0">
              <a:buNone/>
            </a:pPr>
            <a:r>
              <a:rPr lang="nl-NL" dirty="0"/>
              <a:t>Opdracht 1, 2 en 3 van de webquest onderhouden gebouwen en terreinen</a:t>
            </a:r>
          </a:p>
          <a:p>
            <a:pPr marL="109728" indent="0">
              <a:buNone/>
            </a:pPr>
            <a:endParaRPr lang="nl-NL" dirty="0"/>
          </a:p>
          <a:p>
            <a:pPr marL="109728" indent="0">
              <a:buNone/>
            </a:pPr>
            <a:r>
              <a:rPr lang="nl-NL" dirty="0" err="1"/>
              <a:t>Niv</a:t>
            </a:r>
            <a:r>
              <a:rPr lang="nl-NL" dirty="0"/>
              <a:t> 3 &amp; 4:</a:t>
            </a:r>
          </a:p>
          <a:p>
            <a:pPr marL="109728" indent="0">
              <a:buNone/>
            </a:pPr>
            <a:r>
              <a:rPr lang="nl-NL" dirty="0"/>
              <a:t>Opdracht 6 van de </a:t>
            </a:r>
            <a:r>
              <a:rPr lang="nl-NL" dirty="0" err="1"/>
              <a:t>webquest</a:t>
            </a:r>
            <a:r>
              <a:rPr lang="nl-NL" dirty="0"/>
              <a:t> veiligheid</a:t>
            </a:r>
          </a:p>
        </p:txBody>
      </p:sp>
      <p:sp>
        <p:nvSpPr>
          <p:cNvPr id="2" name="Title 1"/>
          <p:cNvSpPr>
            <a:spLocks noGrp="1"/>
          </p:cNvSpPr>
          <p:nvPr>
            <p:ph type="title"/>
          </p:nvPr>
        </p:nvSpPr>
        <p:spPr/>
        <p:txBody>
          <a:bodyPr>
            <a:normAutofit fontScale="90000"/>
          </a:bodyPr>
          <a:lstStyle/>
          <a:p>
            <a:r>
              <a:rPr lang="nl-NL" dirty="0"/>
              <a:t>Periode 7 </a:t>
            </a:r>
            <a:br>
              <a:rPr lang="nl-NL" dirty="0"/>
            </a:br>
            <a:r>
              <a:rPr lang="nl-NL" sz="3600" dirty="0"/>
              <a:t>Les 5</a:t>
            </a:r>
            <a:br>
              <a:rPr lang="nl-NL" sz="3600" dirty="0"/>
            </a:br>
            <a:endParaRPr lang="nl-NL" dirty="0"/>
          </a:p>
        </p:txBody>
      </p:sp>
      <p:sp>
        <p:nvSpPr>
          <p:cNvPr id="4" name="Rechthoek 3">
            <a:extLst>
              <a:ext uri="{FF2B5EF4-FFF2-40B4-BE49-F238E27FC236}">
                <a16:creationId xmlns:a16="http://schemas.microsoft.com/office/drawing/2014/main" id="{AC2EDE64-2839-4DF7-9390-2BC865A2BA89}"/>
              </a:ext>
            </a:extLst>
          </p:cNvPr>
          <p:cNvSpPr/>
          <p:nvPr/>
        </p:nvSpPr>
        <p:spPr>
          <a:xfrm>
            <a:off x="1764632" y="5958834"/>
            <a:ext cx="7367336" cy="369332"/>
          </a:xfrm>
          <a:prstGeom prst="rect">
            <a:avLst/>
          </a:prstGeom>
        </p:spPr>
        <p:txBody>
          <a:bodyPr wrap="square">
            <a:spAutoFit/>
          </a:bodyPr>
          <a:lstStyle/>
          <a:p>
            <a:r>
              <a:rPr lang="nl-NL" dirty="0">
                <a:hlinkClick r:id="rId3"/>
              </a:rPr>
              <a:t>Bomen, Vaste planten en Zomerbloemen | Arbocatalogus (stigas.nl)</a:t>
            </a:r>
            <a:endParaRPr lang="nl-NL" dirty="0"/>
          </a:p>
        </p:txBody>
      </p:sp>
      <p:sp>
        <p:nvSpPr>
          <p:cNvPr id="5" name="Rechthoek 4">
            <a:extLst>
              <a:ext uri="{FF2B5EF4-FFF2-40B4-BE49-F238E27FC236}">
                <a16:creationId xmlns:a16="http://schemas.microsoft.com/office/drawing/2014/main" id="{D4364699-6D22-4989-B559-83205AF13560}"/>
              </a:ext>
            </a:extLst>
          </p:cNvPr>
          <p:cNvSpPr/>
          <p:nvPr/>
        </p:nvSpPr>
        <p:spPr>
          <a:xfrm>
            <a:off x="1764632" y="6328166"/>
            <a:ext cx="4296433" cy="369332"/>
          </a:xfrm>
          <a:prstGeom prst="rect">
            <a:avLst/>
          </a:prstGeom>
        </p:spPr>
        <p:txBody>
          <a:bodyPr wrap="none">
            <a:spAutoFit/>
          </a:bodyPr>
          <a:lstStyle/>
          <a:p>
            <a:r>
              <a:rPr lang="nl-NL" dirty="0">
                <a:hlinkClick r:id="rId4"/>
              </a:rPr>
              <a:t>Glastuinbouw | Arbocatalogus (stigas.nl)</a:t>
            </a:r>
            <a:endParaRPr lang="nl-NL" dirty="0"/>
          </a:p>
        </p:txBody>
      </p:sp>
    </p:spTree>
    <p:extLst>
      <p:ext uri="{BB962C8B-B14F-4D97-AF65-F5344CB8AC3E}">
        <p14:creationId xmlns:p14="http://schemas.microsoft.com/office/powerpoint/2010/main" val="2500031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348881"/>
            <a:ext cx="8229600" cy="3658411"/>
          </a:xfrm>
        </p:spPr>
        <p:txBody>
          <a:bodyPr>
            <a:normAutofit/>
          </a:bodyPr>
          <a:lstStyle/>
          <a:p>
            <a:pPr marL="109728" indent="0">
              <a:buNone/>
            </a:pPr>
            <a:r>
              <a:rPr lang="nl-NL" b="1" dirty="0"/>
              <a:t>Plantenkennis</a:t>
            </a:r>
            <a:endParaRPr lang="nl-NL" dirty="0"/>
          </a:p>
        </p:txBody>
      </p:sp>
      <p:sp>
        <p:nvSpPr>
          <p:cNvPr id="2" name="Title 1"/>
          <p:cNvSpPr>
            <a:spLocks noGrp="1"/>
          </p:cNvSpPr>
          <p:nvPr>
            <p:ph type="title"/>
          </p:nvPr>
        </p:nvSpPr>
        <p:spPr/>
        <p:txBody>
          <a:bodyPr/>
          <a:lstStyle/>
          <a:p>
            <a:r>
              <a:rPr lang="nl-NL" dirty="0"/>
              <a:t>Les 6</a:t>
            </a:r>
          </a:p>
        </p:txBody>
      </p:sp>
      <p:pic>
        <p:nvPicPr>
          <p:cNvPr id="4" name="Afbeelding 3"/>
          <p:cNvPicPr>
            <a:picLocks noChangeAspect="1"/>
          </p:cNvPicPr>
          <p:nvPr/>
        </p:nvPicPr>
        <p:blipFill>
          <a:blip r:embed="rId3"/>
          <a:stretch>
            <a:fillRect/>
          </a:stretch>
        </p:blipFill>
        <p:spPr>
          <a:xfrm>
            <a:off x="5879794" y="2348881"/>
            <a:ext cx="3624852" cy="3418373"/>
          </a:xfrm>
          <a:prstGeom prst="rect">
            <a:avLst/>
          </a:prstGeom>
        </p:spPr>
      </p:pic>
    </p:spTree>
    <p:extLst>
      <p:ext uri="{BB962C8B-B14F-4D97-AF65-F5344CB8AC3E}">
        <p14:creationId xmlns:p14="http://schemas.microsoft.com/office/powerpoint/2010/main" val="706285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C2B962-A106-4E2D-A7D4-3D73BB4C5D53}"/>
              </a:ext>
            </a:extLst>
          </p:cNvPr>
          <p:cNvSpPr txBox="1"/>
          <p:nvPr/>
        </p:nvSpPr>
        <p:spPr>
          <a:xfrm>
            <a:off x="1257300" y="685800"/>
            <a:ext cx="1231427" cy="707886"/>
          </a:xfrm>
          <a:prstGeom prst="rect">
            <a:avLst/>
          </a:prstGeom>
          <a:noFill/>
        </p:spPr>
        <p:txBody>
          <a:bodyPr wrap="none" rtlCol="0">
            <a:spAutoFit/>
          </a:bodyPr>
          <a:lstStyle/>
          <a:p>
            <a:r>
              <a:rPr lang="nl-NL" sz="4000" dirty="0"/>
              <a:t>Les 5</a:t>
            </a:r>
          </a:p>
        </p:txBody>
      </p:sp>
      <p:sp>
        <p:nvSpPr>
          <p:cNvPr id="3" name="Rechthoek 2">
            <a:extLst>
              <a:ext uri="{FF2B5EF4-FFF2-40B4-BE49-F238E27FC236}">
                <a16:creationId xmlns:a16="http://schemas.microsoft.com/office/drawing/2014/main" id="{57624E1C-AFDD-4AF6-9D35-6241B1B57310}"/>
              </a:ext>
            </a:extLst>
          </p:cNvPr>
          <p:cNvSpPr/>
          <p:nvPr/>
        </p:nvSpPr>
        <p:spPr>
          <a:xfrm>
            <a:off x="6096000" y="5435272"/>
            <a:ext cx="4432624" cy="646331"/>
          </a:xfrm>
          <a:prstGeom prst="rect">
            <a:avLst/>
          </a:prstGeom>
        </p:spPr>
        <p:txBody>
          <a:bodyPr wrap="none">
            <a:spAutoFit/>
          </a:bodyPr>
          <a:lstStyle/>
          <a:p>
            <a:pPr marL="285750" indent="-285750">
              <a:buFont typeface="Wingdings" panose="05000000000000000000" pitchFamily="2" charset="2"/>
              <a:buChar char="Ø"/>
            </a:pPr>
            <a:r>
              <a:rPr lang="en-US" sz="3600" dirty="0">
                <a:solidFill>
                  <a:srgbClr val="000000"/>
                </a:solidFill>
                <a:latin typeface="Arial" panose="020B0604020202020204" pitchFamily="34" charset="0"/>
              </a:rPr>
              <a:t>Evaluatie-reflectie:</a:t>
            </a:r>
            <a:r>
              <a:rPr lang="en-US" sz="2400" dirty="0">
                <a:solidFill>
                  <a:srgbClr val="000000"/>
                </a:solidFill>
                <a:latin typeface="Arial" panose="020B0604020202020204" pitchFamily="34" charset="0"/>
              </a:rPr>
              <a:t> ​</a:t>
            </a:r>
            <a:endParaRPr lang="nl-NL" sz="2400" dirty="0"/>
          </a:p>
        </p:txBody>
      </p:sp>
      <p:pic>
        <p:nvPicPr>
          <p:cNvPr id="3074" name="Picture 2" descr="Afbeeldingsresultaat voor evalueren">
            <a:extLst>
              <a:ext uri="{FF2B5EF4-FFF2-40B4-BE49-F238E27FC236}">
                <a16:creationId xmlns:a16="http://schemas.microsoft.com/office/drawing/2014/main" id="{DF2E52B2-8C8A-42BC-A39F-45B2D5DC2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03" y="3543300"/>
            <a:ext cx="4675259" cy="3111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6" name="Picture 4" descr="Afbeeldingsresultaat voor evalueren">
            <a:extLst>
              <a:ext uri="{FF2B5EF4-FFF2-40B4-BE49-F238E27FC236}">
                <a16:creationId xmlns:a16="http://schemas.microsoft.com/office/drawing/2014/main" id="{BD5D1ABD-814C-4AEA-B5A3-C5D27F9AC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473" y="582111"/>
            <a:ext cx="4706280" cy="34945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4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C15CA3-478E-4A40-83A8-007EF18B755D}"/>
              </a:ext>
            </a:extLst>
          </p:cNvPr>
          <p:cNvSpPr txBox="1"/>
          <p:nvPr/>
        </p:nvSpPr>
        <p:spPr>
          <a:xfrm>
            <a:off x="367110" y="2374768"/>
            <a:ext cx="6046849" cy="1661993"/>
          </a:xfrm>
          <a:prstGeom prst="rect">
            <a:avLst/>
          </a:prstGeom>
          <a:noFill/>
        </p:spPr>
        <p:txBody>
          <a:bodyPr wrap="square" rtlCol="0">
            <a:spAutoFit/>
          </a:bodyPr>
          <a:lstStyle/>
          <a:p>
            <a:endParaRPr lang="nl-NL" dirty="0"/>
          </a:p>
          <a:p>
            <a:pPr marL="742950" lvl="1" indent="-285750">
              <a:buFont typeface="Wingdings" panose="05000000000000000000" pitchFamily="2" charset="2"/>
              <a:buChar char="Ø"/>
            </a:pPr>
            <a:r>
              <a:rPr lang="nl-NL" sz="2400" dirty="0"/>
              <a:t>Wat is je bij gebleven van vorige week?</a:t>
            </a:r>
          </a:p>
          <a:p>
            <a:pPr marL="742950" lvl="1" indent="-285750">
              <a:buFont typeface="Wingdings" panose="05000000000000000000" pitchFamily="2" charset="2"/>
              <a:buChar char="Ø"/>
            </a:pPr>
            <a:r>
              <a:rPr lang="nl-NL" sz="2400" dirty="0"/>
              <a:t>Waar liep je tegenaan?</a:t>
            </a:r>
          </a:p>
          <a:p>
            <a:pPr marL="742950" lvl="1" indent="-285750">
              <a:buFont typeface="Wingdings" panose="05000000000000000000" pitchFamily="2" charset="2"/>
              <a:buChar char="Ø"/>
            </a:pPr>
            <a:endParaRPr lang="nl-NL" dirty="0"/>
          </a:p>
          <a:p>
            <a:r>
              <a:rPr lang="nl-NL" dirty="0"/>
              <a:t>	 </a:t>
            </a:r>
          </a:p>
        </p:txBody>
      </p:sp>
      <p:pic>
        <p:nvPicPr>
          <p:cNvPr id="1026" name="Picture 2" descr="Gerelateerde afbeelding">
            <a:extLst>
              <a:ext uri="{FF2B5EF4-FFF2-40B4-BE49-F238E27FC236}">
                <a16:creationId xmlns:a16="http://schemas.microsoft.com/office/drawing/2014/main" id="{A9BB0374-743B-4979-918D-CDD8482FFF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37" y="610217"/>
            <a:ext cx="2449022" cy="1262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Afbeeldingsresultaat voor Hygiene tuinbouw">
            <a:extLst>
              <a:ext uri="{FF2B5EF4-FFF2-40B4-BE49-F238E27FC236}">
                <a16:creationId xmlns:a16="http://schemas.microsoft.com/office/drawing/2014/main" id="{2244FAF9-D0E5-4E45-9E25-A7FD4C5A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773" y="4020039"/>
            <a:ext cx="3194163" cy="23925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FC5C289D-CE57-46BA-B29B-6C0A99630C26}"/>
              </a:ext>
            </a:extLst>
          </p:cNvPr>
          <p:cNvPicPr>
            <a:picLocks noChangeAspect="1"/>
          </p:cNvPicPr>
          <p:nvPr/>
        </p:nvPicPr>
        <p:blipFill>
          <a:blip r:embed="rId4"/>
          <a:stretch>
            <a:fillRect/>
          </a:stretch>
        </p:blipFill>
        <p:spPr>
          <a:xfrm>
            <a:off x="6413959" y="376620"/>
            <a:ext cx="3421480" cy="3317348"/>
          </a:xfrm>
          <a:prstGeom prst="rect">
            <a:avLst/>
          </a:prstGeom>
        </p:spPr>
      </p:pic>
      <p:pic>
        <p:nvPicPr>
          <p:cNvPr id="12" name="Picture 2" descr="Afbeeldingsresultaat voor glasreinigen tuinbouw">
            <a:extLst>
              <a:ext uri="{FF2B5EF4-FFF2-40B4-BE49-F238E27FC236}">
                <a16:creationId xmlns:a16="http://schemas.microsoft.com/office/drawing/2014/main" id="{3B1B989D-6F74-4813-A76E-072EDFF1D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728" y="4382870"/>
            <a:ext cx="2857500" cy="1666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005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C2B962-A106-4E2D-A7D4-3D73BB4C5D53}"/>
              </a:ext>
            </a:extLst>
          </p:cNvPr>
          <p:cNvSpPr txBox="1"/>
          <p:nvPr/>
        </p:nvSpPr>
        <p:spPr>
          <a:xfrm>
            <a:off x="1206500" y="635000"/>
            <a:ext cx="1231427" cy="707886"/>
          </a:xfrm>
          <a:prstGeom prst="rect">
            <a:avLst/>
          </a:prstGeom>
          <a:noFill/>
        </p:spPr>
        <p:txBody>
          <a:bodyPr wrap="none" rtlCol="0">
            <a:spAutoFit/>
          </a:bodyPr>
          <a:lstStyle/>
          <a:p>
            <a:r>
              <a:rPr lang="nl-NL" sz="4000" dirty="0"/>
              <a:t>Les 5</a:t>
            </a:r>
          </a:p>
        </p:txBody>
      </p:sp>
      <p:sp>
        <p:nvSpPr>
          <p:cNvPr id="3" name="Tekstvak 2">
            <a:extLst>
              <a:ext uri="{FF2B5EF4-FFF2-40B4-BE49-F238E27FC236}">
                <a16:creationId xmlns:a16="http://schemas.microsoft.com/office/drawing/2014/main" id="{DD7BC4D5-9E4A-4B28-9349-93C730762B6A}"/>
              </a:ext>
            </a:extLst>
          </p:cNvPr>
          <p:cNvSpPr txBox="1"/>
          <p:nvPr/>
        </p:nvSpPr>
        <p:spPr>
          <a:xfrm>
            <a:off x="2984197" y="1650704"/>
            <a:ext cx="8405041" cy="1569660"/>
          </a:xfrm>
          <a:prstGeom prst="rect">
            <a:avLst/>
          </a:prstGeom>
          <a:noFill/>
        </p:spPr>
        <p:txBody>
          <a:bodyPr wrap="square" rtlCol="0">
            <a:spAutoFit/>
          </a:bodyPr>
          <a:lstStyle/>
          <a:p>
            <a:r>
              <a:rPr lang="nl-NL" sz="3600" b="1" dirty="0"/>
              <a:t>BPV opdracht:</a:t>
            </a:r>
          </a:p>
          <a:p>
            <a:endParaRPr lang="nl-NL" sz="3600" b="1" dirty="0"/>
          </a:p>
          <a:p>
            <a:pPr marL="1714500" lvl="3" indent="-342900">
              <a:buFont typeface="Wingdings" panose="05000000000000000000" pitchFamily="2" charset="2"/>
              <a:buChar char="Ø"/>
            </a:pPr>
            <a:r>
              <a:rPr lang="nl-NL" sz="2400" dirty="0"/>
              <a:t>Onderhoud en opslag watergeefsysteem</a:t>
            </a:r>
          </a:p>
        </p:txBody>
      </p:sp>
      <p:pic>
        <p:nvPicPr>
          <p:cNvPr id="1026" name="Picture 2" descr="Afbeeldingsresultaat voor bpv opdracht">
            <a:extLst>
              <a:ext uri="{FF2B5EF4-FFF2-40B4-BE49-F238E27FC236}">
                <a16:creationId xmlns:a16="http://schemas.microsoft.com/office/drawing/2014/main" id="{6ED72A08-21A1-4EA7-86CB-916B60FEC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661" y="4319337"/>
            <a:ext cx="7028429" cy="215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9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348881"/>
            <a:ext cx="8229600" cy="3658411"/>
          </a:xfrm>
        </p:spPr>
        <p:txBody>
          <a:bodyPr>
            <a:normAutofit/>
          </a:bodyPr>
          <a:lstStyle/>
          <a:p>
            <a:pPr marL="109728" indent="0">
              <a:buNone/>
            </a:pPr>
            <a:r>
              <a:rPr lang="nl-NL" b="1" dirty="0"/>
              <a:t>Voorkennis: </a:t>
            </a:r>
          </a:p>
          <a:p>
            <a:pPr marL="109728" indent="0">
              <a:buNone/>
            </a:pPr>
            <a:endParaRPr lang="nl-NL" b="1" dirty="0"/>
          </a:p>
          <a:p>
            <a:pPr marL="109728" indent="0">
              <a:buNone/>
            </a:pPr>
            <a:r>
              <a:rPr lang="nl-NL" dirty="0"/>
              <a:t>Wat weet je al van bedrijfsrisico’s?</a:t>
            </a:r>
          </a:p>
          <a:p>
            <a:pPr marL="109728" indent="0">
              <a:buNone/>
            </a:pPr>
            <a:endParaRPr lang="nl-NL" dirty="0"/>
          </a:p>
        </p:txBody>
      </p:sp>
      <p:sp>
        <p:nvSpPr>
          <p:cNvPr id="2" name="Title 1"/>
          <p:cNvSpPr>
            <a:spLocks noGrp="1"/>
          </p:cNvSpPr>
          <p:nvPr>
            <p:ph type="title"/>
          </p:nvPr>
        </p:nvSpPr>
        <p:spPr/>
        <p:txBody>
          <a:bodyPr/>
          <a:lstStyle/>
          <a:p>
            <a:r>
              <a:rPr lang="nl-NL" dirty="0"/>
              <a:t>Les 6</a:t>
            </a:r>
          </a:p>
        </p:txBody>
      </p:sp>
      <p:pic>
        <p:nvPicPr>
          <p:cNvPr id="4" name="Afbeelding 3"/>
          <p:cNvPicPr>
            <a:picLocks noChangeAspect="1"/>
          </p:cNvPicPr>
          <p:nvPr/>
        </p:nvPicPr>
        <p:blipFill>
          <a:blip r:embed="rId3"/>
          <a:stretch>
            <a:fillRect/>
          </a:stretch>
        </p:blipFill>
        <p:spPr>
          <a:xfrm>
            <a:off x="6456040" y="3667102"/>
            <a:ext cx="3294212" cy="2470659"/>
          </a:xfrm>
          <a:prstGeom prst="rect">
            <a:avLst/>
          </a:prstGeom>
        </p:spPr>
      </p:pic>
    </p:spTree>
    <p:extLst>
      <p:ext uri="{BB962C8B-B14F-4D97-AF65-F5344CB8AC3E}">
        <p14:creationId xmlns:p14="http://schemas.microsoft.com/office/powerpoint/2010/main" val="261601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074" name="Picture 2" descr="Afbeeldingsresultaat voor arbo voorschriften">
            <a:extLst>
              <a:ext uri="{FF2B5EF4-FFF2-40B4-BE49-F238E27FC236}">
                <a16:creationId xmlns:a16="http://schemas.microsoft.com/office/drawing/2014/main" id="{F0E240C9-421F-4BC6-AE79-4C2A50462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02" y="2947736"/>
            <a:ext cx="6132264" cy="3229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Afbeeldingsresultaat voor arbo voorschriften">
            <a:extLst>
              <a:ext uri="{FF2B5EF4-FFF2-40B4-BE49-F238E27FC236}">
                <a16:creationId xmlns:a16="http://schemas.microsoft.com/office/drawing/2014/main" id="{0F6C15A0-F625-4989-B686-44CFB24E5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08" y="391847"/>
            <a:ext cx="3810000" cy="35433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987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5" name="Onlinemedia 4" title="ARBO">
            <a:hlinkClick r:id="" action="ppaction://media"/>
            <a:extLst>
              <a:ext uri="{FF2B5EF4-FFF2-40B4-BE49-F238E27FC236}">
                <a16:creationId xmlns:a16="http://schemas.microsoft.com/office/drawing/2014/main" id="{F7B64D32-DCC1-DEF8-81AF-67C6D30FEB75}"/>
              </a:ext>
            </a:extLst>
          </p:cNvPr>
          <p:cNvPicPr>
            <a:picLocks noRot="1" noChangeAspect="1"/>
          </p:cNvPicPr>
          <p:nvPr>
            <a:videoFile r:link="rId1"/>
          </p:nvPr>
        </p:nvPicPr>
        <p:blipFill>
          <a:blip r:embed="rId3"/>
          <a:stretch>
            <a:fillRect/>
          </a:stretch>
        </p:blipFill>
        <p:spPr>
          <a:xfrm>
            <a:off x="2169685" y="1592176"/>
            <a:ext cx="8220191" cy="4644408"/>
          </a:xfrm>
          <a:prstGeom prst="rect">
            <a:avLst/>
          </a:prstGeom>
        </p:spPr>
      </p:pic>
    </p:spTree>
    <p:extLst>
      <p:ext uri="{BB962C8B-B14F-4D97-AF65-F5344CB8AC3E}">
        <p14:creationId xmlns:p14="http://schemas.microsoft.com/office/powerpoint/2010/main" val="40363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5</a:t>
            </a:r>
          </a:p>
        </p:txBody>
      </p:sp>
      <p:pic>
        <p:nvPicPr>
          <p:cNvPr id="3" name="Onlinemedia 2" title="Animatievideo: Veilig werken">
            <a:hlinkClick r:id="" action="ppaction://media"/>
            <a:extLst>
              <a:ext uri="{FF2B5EF4-FFF2-40B4-BE49-F238E27FC236}">
                <a16:creationId xmlns:a16="http://schemas.microsoft.com/office/drawing/2014/main" id="{5E4EE2AA-5D6C-2DDD-CDE9-00E2FFC088B7}"/>
              </a:ext>
            </a:extLst>
          </p:cNvPr>
          <p:cNvPicPr>
            <a:picLocks noRot="1" noChangeAspect="1"/>
          </p:cNvPicPr>
          <p:nvPr>
            <a:videoFile r:link="rId1"/>
          </p:nvPr>
        </p:nvPicPr>
        <p:blipFill>
          <a:blip r:embed="rId3"/>
          <a:stretch>
            <a:fillRect/>
          </a:stretch>
        </p:blipFill>
        <p:spPr>
          <a:xfrm>
            <a:off x="1966093" y="1592176"/>
            <a:ext cx="8256123" cy="4664710"/>
          </a:xfrm>
          <a:prstGeom prst="rect">
            <a:avLst/>
          </a:prstGeom>
        </p:spPr>
      </p:pic>
    </p:spTree>
    <p:extLst>
      <p:ext uri="{BB962C8B-B14F-4D97-AF65-F5344CB8AC3E}">
        <p14:creationId xmlns:p14="http://schemas.microsoft.com/office/powerpoint/2010/main" val="395242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mbo zone</Template>
  <TotalTime>999</TotalTime>
  <Words>784</Words>
  <Application>Microsoft Office PowerPoint</Application>
  <PresentationFormat>Breedbeeld</PresentationFormat>
  <Paragraphs>133</Paragraphs>
  <Slides>33</Slides>
  <Notes>3</Notes>
  <HiddenSlides>0</HiddenSlides>
  <MMClips>6</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33</vt:i4>
      </vt:variant>
    </vt:vector>
  </HeadingPairs>
  <TitlesOfParts>
    <vt:vector size="42" baseType="lpstr">
      <vt:lpstr>Arial</vt:lpstr>
      <vt:lpstr>Calibri</vt:lpstr>
      <vt:lpstr>DINPro-Bold</vt:lpstr>
      <vt:lpstr>DINPro-Light</vt:lpstr>
      <vt:lpstr>Lato</vt:lpstr>
      <vt:lpstr>Open Sans</vt:lpstr>
      <vt:lpstr>Roboto</vt:lpstr>
      <vt:lpstr>Wingdings</vt:lpstr>
      <vt:lpstr>Kantoorthema</vt:lpstr>
      <vt:lpstr>PowerPoint-presentatie</vt:lpstr>
      <vt:lpstr>PowerPoint-presentatie</vt:lpstr>
      <vt:lpstr>PowerPoint-presentatie</vt:lpstr>
      <vt:lpstr>PowerPoint-presentatie</vt:lpstr>
      <vt:lpstr>PowerPoint-presentatie</vt:lpstr>
      <vt:lpstr>Les 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Periode 7  Les 5 </vt:lpstr>
      <vt:lpstr>Les 6</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89</cp:revision>
  <dcterms:created xsi:type="dcterms:W3CDTF">2019-07-05T08:09:53Z</dcterms:created>
  <dcterms:modified xsi:type="dcterms:W3CDTF">2025-10-09T08:32:37Z</dcterms:modified>
</cp:coreProperties>
</file>